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8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9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2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3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4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6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2" r:id="rId2"/>
  </p:sldMasterIdLst>
  <p:notesMasterIdLst>
    <p:notesMasterId r:id="rId30"/>
  </p:notesMasterIdLst>
  <p:handoutMasterIdLst>
    <p:handoutMasterId r:id="rId31"/>
  </p:handoutMasterIdLst>
  <p:sldIdLst>
    <p:sldId id="256" r:id="rId3"/>
    <p:sldId id="288" r:id="rId4"/>
    <p:sldId id="287" r:id="rId5"/>
    <p:sldId id="314" r:id="rId6"/>
    <p:sldId id="315" r:id="rId7"/>
    <p:sldId id="289" r:id="rId8"/>
    <p:sldId id="298" r:id="rId9"/>
    <p:sldId id="293" r:id="rId10"/>
    <p:sldId id="301" r:id="rId11"/>
    <p:sldId id="313" r:id="rId12"/>
    <p:sldId id="270" r:id="rId13"/>
    <p:sldId id="303" r:id="rId14"/>
    <p:sldId id="304" r:id="rId15"/>
    <p:sldId id="305" r:id="rId16"/>
    <p:sldId id="306" r:id="rId17"/>
    <p:sldId id="307" r:id="rId18"/>
    <p:sldId id="285" r:id="rId19"/>
    <p:sldId id="318" r:id="rId20"/>
    <p:sldId id="272" r:id="rId21"/>
    <p:sldId id="258" r:id="rId22"/>
    <p:sldId id="319" r:id="rId23"/>
    <p:sldId id="261" r:id="rId24"/>
    <p:sldId id="263" r:id="rId25"/>
    <p:sldId id="275" r:id="rId26"/>
    <p:sldId id="320" r:id="rId27"/>
    <p:sldId id="276" r:id="rId28"/>
    <p:sldId id="286" r:id="rId2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4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pos="959">
          <p15:clr>
            <a:srgbClr val="A4A3A4"/>
          </p15:clr>
        </p15:guide>
        <p15:guide id="5" pos="67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861A"/>
    <a:srgbClr val="A43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18" autoAdjust="0"/>
    <p:restoredTop sz="56279" autoAdjust="0"/>
  </p:normalViewPr>
  <p:slideViewPr>
    <p:cSldViewPr>
      <p:cViewPr varScale="1">
        <p:scale>
          <a:sx n="43" d="100"/>
          <a:sy n="43" d="100"/>
        </p:scale>
        <p:origin x="1140" y="54"/>
      </p:cViewPr>
      <p:guideLst>
        <p:guide orient="horz" pos="2160"/>
        <p:guide orient="horz" pos="384"/>
        <p:guide orient="horz" pos="3792"/>
        <p:guide pos="959"/>
        <p:guide pos="671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_rels/data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iagrams/_rels/data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iagrams/_rels/drawing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iagrams/_rels/drawing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III. Sommeil et cognition dans les cancers hors SNC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27475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47170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0897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III. Sommeil et cognition dans les cancers hors SNC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27475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47170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0897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III. Sommeil et cognition dans les cancers hors SNC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27475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47170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0897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672E9E4-7D64-CC45-9324-1B33C7F68DED}" type="doc">
      <dgm:prSet loTypeId="urn:microsoft.com/office/officeart/2005/8/layout/chevron1" loCatId="" qsTypeId="urn:microsoft.com/office/officeart/2005/8/quickstyle/simple4" qsCatId="simple" csTypeId="urn:microsoft.com/office/officeart/2005/8/colors/accent1_3" csCatId="accent1" phldr="1"/>
      <dgm:spPr/>
    </dgm:pt>
    <dgm:pt modelId="{CF65971D-EB95-904F-8342-0E0F974CCE3B}">
      <dgm:prSet phldrT="[Texte]"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Familiarisation</a:t>
          </a:r>
        </a:p>
      </dgm:t>
    </dgm:pt>
    <dgm:pt modelId="{7EFD3ECF-D250-F444-AE06-4CC4D36AD5A7}" type="parTrans" cxnId="{3C7F4E4C-5881-6741-BB38-D263845FBDF7}">
      <dgm:prSet/>
      <dgm:spPr/>
      <dgm:t>
        <a:bodyPr/>
        <a:lstStyle/>
        <a:p>
          <a:endParaRPr lang="fr-FR"/>
        </a:p>
      </dgm:t>
    </dgm:pt>
    <dgm:pt modelId="{50C11173-1DF0-9046-921D-2067DB1A55D8}" type="sibTrans" cxnId="{3C7F4E4C-5881-6741-BB38-D263845FBDF7}">
      <dgm:prSet/>
      <dgm:spPr/>
      <dgm:t>
        <a:bodyPr/>
        <a:lstStyle/>
        <a:p>
          <a:endParaRPr lang="fr-FR"/>
        </a:p>
      </dgm:t>
    </dgm:pt>
    <dgm:pt modelId="{D577B3D2-6C21-E44E-B03E-1946F177AB06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</dgm:spPr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10 min</a:t>
          </a:r>
        </a:p>
      </dgm:t>
    </dgm:pt>
    <dgm:pt modelId="{B37D9F6D-BDC8-004E-8635-38C910C0135A}" type="parTrans" cxnId="{D19DA1F3-7612-E344-97BE-1A51E08E295D}">
      <dgm:prSet/>
      <dgm:spPr/>
      <dgm:t>
        <a:bodyPr/>
        <a:lstStyle/>
        <a:p>
          <a:endParaRPr lang="fr-FR"/>
        </a:p>
      </dgm:t>
    </dgm:pt>
    <dgm:pt modelId="{F3EE2156-6A2F-4F4B-B3E0-CFA1AD7A0A73}" type="sibTrans" cxnId="{D19DA1F3-7612-E344-97BE-1A51E08E295D}">
      <dgm:prSet/>
      <dgm:spPr/>
      <dgm:t>
        <a:bodyPr/>
        <a:lstStyle/>
        <a:p>
          <a:endParaRPr lang="fr-FR"/>
        </a:p>
      </dgm:t>
    </dgm:pt>
    <dgm:pt modelId="{0E3B9EE3-3AC4-CC46-A127-D09B0D5B5E7A}">
      <dgm:prSet phldrT="[Texte]"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</dgm:t>
    </dgm:pt>
    <dgm:pt modelId="{58C71B54-13C3-C045-84CA-F6AFA7FB68E0}" type="parTrans" cxnId="{E3E7B0DC-17FB-1C4A-9753-91D02BF56741}">
      <dgm:prSet/>
      <dgm:spPr/>
      <dgm:t>
        <a:bodyPr/>
        <a:lstStyle/>
        <a:p>
          <a:endParaRPr lang="fr-FR"/>
        </a:p>
      </dgm:t>
    </dgm:pt>
    <dgm:pt modelId="{A37666B6-4C6C-1646-9425-5000D30718EE}" type="sibTrans" cxnId="{E3E7B0DC-17FB-1C4A-9753-91D02BF56741}">
      <dgm:prSet/>
      <dgm:spPr/>
      <dgm:t>
        <a:bodyPr/>
        <a:lstStyle/>
        <a:p>
          <a:endParaRPr lang="fr-FR"/>
        </a:p>
      </dgm:t>
    </dgm:pt>
    <dgm:pt modelId="{B2BA7071-DB3B-1E4C-BF97-44281AAF8546}">
      <dgm:prSet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</dgm:t>
    </dgm:pt>
    <dgm:pt modelId="{5BA4F3D6-F3E9-AD41-87A7-A4D9EE80CAAA}" type="parTrans" cxnId="{8D958098-5C38-624C-8B40-D46A89523164}">
      <dgm:prSet/>
      <dgm:spPr/>
      <dgm:t>
        <a:bodyPr/>
        <a:lstStyle/>
        <a:p>
          <a:endParaRPr lang="fr-FR"/>
        </a:p>
      </dgm:t>
    </dgm:pt>
    <dgm:pt modelId="{31ED89A3-4D4F-6245-93D2-284C9FFCED31}" type="sibTrans" cxnId="{8D958098-5C38-624C-8B40-D46A89523164}">
      <dgm:prSet/>
      <dgm:spPr/>
      <dgm:t>
        <a:bodyPr/>
        <a:lstStyle/>
        <a:p>
          <a:endParaRPr lang="fr-FR"/>
        </a:p>
      </dgm:t>
    </dgm:pt>
    <dgm:pt modelId="{21C741F3-7D79-A546-BDDF-9A9AE6C8F861}" type="pres">
      <dgm:prSet presAssocID="{8672E9E4-7D64-CC45-9324-1B33C7F68DED}" presName="Name0" presStyleCnt="0">
        <dgm:presLayoutVars>
          <dgm:dir/>
          <dgm:animLvl val="lvl"/>
          <dgm:resizeHandles val="exact"/>
        </dgm:presLayoutVars>
      </dgm:prSet>
      <dgm:spPr/>
    </dgm:pt>
    <dgm:pt modelId="{240176FB-C8EF-4647-8223-A98BEFADD5CA}" type="pres">
      <dgm:prSet presAssocID="{CF65971D-EB95-904F-8342-0E0F974CCE3B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5DE374-C9CB-1E4E-8031-A641FD76F5E6}" type="pres">
      <dgm:prSet presAssocID="{50C11173-1DF0-9046-921D-2067DB1A55D8}" presName="parTxOnlySpace" presStyleCnt="0"/>
      <dgm:spPr/>
    </dgm:pt>
    <dgm:pt modelId="{556FDD56-CA28-FD4C-966B-1A6CFFAADC3D}" type="pres">
      <dgm:prSet presAssocID="{B2BA7071-DB3B-1E4C-BF97-44281AAF854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2F0049-0CCD-4643-8604-411314EC8C83}" type="pres">
      <dgm:prSet presAssocID="{31ED89A3-4D4F-6245-93D2-284C9FFCED31}" presName="parTxOnlySpace" presStyleCnt="0"/>
      <dgm:spPr/>
    </dgm:pt>
    <dgm:pt modelId="{129B9C8B-7C31-3144-A37A-05737805C380}" type="pres">
      <dgm:prSet presAssocID="{D577B3D2-6C21-E44E-B03E-1946F177AB0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607189-EB06-3C42-8D71-097F00DBAB0F}" type="pres">
      <dgm:prSet presAssocID="{F3EE2156-6A2F-4F4B-B3E0-CFA1AD7A0A73}" presName="parTxOnlySpace" presStyleCnt="0"/>
      <dgm:spPr/>
    </dgm:pt>
    <dgm:pt modelId="{78715BE0-DB68-FC45-BD0B-4073BF4E59AA}" type="pres">
      <dgm:prSet presAssocID="{0E3B9EE3-3AC4-CC46-A127-D09B0D5B5E7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65AAB2-0D66-FD49-9724-F08A50728C92}" type="presOf" srcId="{CF65971D-EB95-904F-8342-0E0F974CCE3B}" destId="{240176FB-C8EF-4647-8223-A98BEFADD5CA}" srcOrd="0" destOrd="0" presId="urn:microsoft.com/office/officeart/2005/8/layout/chevron1"/>
    <dgm:cxn modelId="{E3E7B0DC-17FB-1C4A-9753-91D02BF56741}" srcId="{8672E9E4-7D64-CC45-9324-1B33C7F68DED}" destId="{0E3B9EE3-3AC4-CC46-A127-D09B0D5B5E7A}" srcOrd="3" destOrd="0" parTransId="{58C71B54-13C3-C045-84CA-F6AFA7FB68E0}" sibTransId="{A37666B6-4C6C-1646-9425-5000D30718EE}"/>
    <dgm:cxn modelId="{8D958098-5C38-624C-8B40-D46A89523164}" srcId="{8672E9E4-7D64-CC45-9324-1B33C7F68DED}" destId="{B2BA7071-DB3B-1E4C-BF97-44281AAF8546}" srcOrd="1" destOrd="0" parTransId="{5BA4F3D6-F3E9-AD41-87A7-A4D9EE80CAAA}" sibTransId="{31ED89A3-4D4F-6245-93D2-284C9FFCED31}"/>
    <dgm:cxn modelId="{4A61DF41-86A6-2E4F-B394-FA70CB93E362}" type="presOf" srcId="{8672E9E4-7D64-CC45-9324-1B33C7F68DED}" destId="{21C741F3-7D79-A546-BDDF-9A9AE6C8F861}" srcOrd="0" destOrd="0" presId="urn:microsoft.com/office/officeart/2005/8/layout/chevron1"/>
    <dgm:cxn modelId="{F9B48B9C-BA7A-B541-AA2E-0590F3BA83AE}" type="presOf" srcId="{B2BA7071-DB3B-1E4C-BF97-44281AAF8546}" destId="{556FDD56-CA28-FD4C-966B-1A6CFFAADC3D}" srcOrd="0" destOrd="0" presId="urn:microsoft.com/office/officeart/2005/8/layout/chevron1"/>
    <dgm:cxn modelId="{3C7F4E4C-5881-6741-BB38-D263845FBDF7}" srcId="{8672E9E4-7D64-CC45-9324-1B33C7F68DED}" destId="{CF65971D-EB95-904F-8342-0E0F974CCE3B}" srcOrd="0" destOrd="0" parTransId="{7EFD3ECF-D250-F444-AE06-4CC4D36AD5A7}" sibTransId="{50C11173-1DF0-9046-921D-2067DB1A55D8}"/>
    <dgm:cxn modelId="{5383C1AD-5BDE-D142-B71E-9AE1A71D4CCD}" type="presOf" srcId="{D577B3D2-6C21-E44E-B03E-1946F177AB06}" destId="{129B9C8B-7C31-3144-A37A-05737805C380}" srcOrd="0" destOrd="0" presId="urn:microsoft.com/office/officeart/2005/8/layout/chevron1"/>
    <dgm:cxn modelId="{D19DA1F3-7612-E344-97BE-1A51E08E295D}" srcId="{8672E9E4-7D64-CC45-9324-1B33C7F68DED}" destId="{D577B3D2-6C21-E44E-B03E-1946F177AB06}" srcOrd="2" destOrd="0" parTransId="{B37D9F6D-BDC8-004E-8635-38C910C0135A}" sibTransId="{F3EE2156-6A2F-4F4B-B3E0-CFA1AD7A0A73}"/>
    <dgm:cxn modelId="{EBB55577-9B9A-A940-893B-A23810DE8B98}" type="presOf" srcId="{0E3B9EE3-3AC4-CC46-A127-D09B0D5B5E7A}" destId="{78715BE0-DB68-FC45-BD0B-4073BF4E59AA}" srcOrd="0" destOrd="0" presId="urn:microsoft.com/office/officeart/2005/8/layout/chevron1"/>
    <dgm:cxn modelId="{902818B0-8B6E-0C46-BC57-72BD07593537}" type="presParOf" srcId="{21C741F3-7D79-A546-BDDF-9A9AE6C8F861}" destId="{240176FB-C8EF-4647-8223-A98BEFADD5CA}" srcOrd="0" destOrd="0" presId="urn:microsoft.com/office/officeart/2005/8/layout/chevron1"/>
    <dgm:cxn modelId="{6278AA4B-ED13-6E4A-AE02-19380965DBCA}" type="presParOf" srcId="{21C741F3-7D79-A546-BDDF-9A9AE6C8F861}" destId="{6D5DE374-C9CB-1E4E-8031-A641FD76F5E6}" srcOrd="1" destOrd="0" presId="urn:microsoft.com/office/officeart/2005/8/layout/chevron1"/>
    <dgm:cxn modelId="{56E0A491-48E9-FC4C-B7AF-848C69344944}" type="presParOf" srcId="{21C741F3-7D79-A546-BDDF-9A9AE6C8F861}" destId="{556FDD56-CA28-FD4C-966B-1A6CFFAADC3D}" srcOrd="2" destOrd="0" presId="urn:microsoft.com/office/officeart/2005/8/layout/chevron1"/>
    <dgm:cxn modelId="{AAA41170-056F-EA47-9989-AF1D5CC81416}" type="presParOf" srcId="{21C741F3-7D79-A546-BDDF-9A9AE6C8F861}" destId="{F02F0049-0CCD-4643-8604-411314EC8C83}" srcOrd="3" destOrd="0" presId="urn:microsoft.com/office/officeart/2005/8/layout/chevron1"/>
    <dgm:cxn modelId="{5DE1DC8A-6668-EE45-8D71-6C282DCA7AC8}" type="presParOf" srcId="{21C741F3-7D79-A546-BDDF-9A9AE6C8F861}" destId="{129B9C8B-7C31-3144-A37A-05737805C380}" srcOrd="4" destOrd="0" presId="urn:microsoft.com/office/officeart/2005/8/layout/chevron1"/>
    <dgm:cxn modelId="{69097166-8AFD-5645-9147-6294EF35EA3E}" type="presParOf" srcId="{21C741F3-7D79-A546-BDDF-9A9AE6C8F861}" destId="{6B607189-EB06-3C42-8D71-097F00DBAB0F}" srcOrd="5" destOrd="0" presId="urn:microsoft.com/office/officeart/2005/8/layout/chevron1"/>
    <dgm:cxn modelId="{FCB989B8-0B7B-3947-BE50-61E3F998D33D}" type="presParOf" srcId="{21C741F3-7D79-A546-BDDF-9A9AE6C8F861}" destId="{78715BE0-DB68-FC45-BD0B-4073BF4E59A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672E9E4-7D64-CC45-9324-1B33C7F68DED}" type="doc">
      <dgm:prSet loTypeId="urn:microsoft.com/office/officeart/2005/8/layout/chevron1" loCatId="" qsTypeId="urn:microsoft.com/office/officeart/2005/8/quickstyle/simple4" qsCatId="simple" csTypeId="urn:microsoft.com/office/officeart/2005/8/colors/accent1_3" csCatId="accent1" phldr="1"/>
      <dgm:spPr/>
    </dgm:pt>
    <dgm:pt modelId="{D577B3D2-6C21-E44E-B03E-1946F177AB06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Délai diurne</a:t>
          </a:r>
        </a:p>
      </dgm:t>
    </dgm:pt>
    <dgm:pt modelId="{B37D9F6D-BDC8-004E-8635-38C910C0135A}" type="parTrans" cxnId="{D19DA1F3-7612-E344-97BE-1A51E08E295D}">
      <dgm:prSet/>
      <dgm:spPr/>
      <dgm:t>
        <a:bodyPr/>
        <a:lstStyle/>
        <a:p>
          <a:endParaRPr lang="fr-FR"/>
        </a:p>
      </dgm:t>
    </dgm:pt>
    <dgm:pt modelId="{F3EE2156-6A2F-4F4B-B3E0-CFA1AD7A0A73}" type="sibTrans" cxnId="{D19DA1F3-7612-E344-97BE-1A51E08E295D}">
      <dgm:prSet/>
      <dgm:spPr/>
      <dgm:t>
        <a:bodyPr/>
        <a:lstStyle/>
        <a:p>
          <a:endParaRPr lang="fr-FR"/>
        </a:p>
      </dgm:t>
    </dgm:pt>
    <dgm:pt modelId="{0E3B9EE3-3AC4-CC46-A127-D09B0D5B5E7A}">
      <dgm:prSet phldrT="[Texte]"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  <a:p>
          <a:r>
            <a:rPr lang="fr-FR" dirty="0">
              <a:latin typeface="Arial" charset="0"/>
              <a:ea typeface="Arial" charset="0"/>
              <a:cs typeface="Arial" charset="0"/>
            </a:rPr>
            <a:t>19h</a:t>
          </a:r>
        </a:p>
      </dgm:t>
    </dgm:pt>
    <dgm:pt modelId="{58C71B54-13C3-C045-84CA-F6AFA7FB68E0}" type="parTrans" cxnId="{E3E7B0DC-17FB-1C4A-9753-91D02BF56741}">
      <dgm:prSet/>
      <dgm:spPr/>
      <dgm:t>
        <a:bodyPr/>
        <a:lstStyle/>
        <a:p>
          <a:endParaRPr lang="fr-FR"/>
        </a:p>
      </dgm:t>
    </dgm:pt>
    <dgm:pt modelId="{A37666B6-4C6C-1646-9425-5000D30718EE}" type="sibTrans" cxnId="{E3E7B0DC-17FB-1C4A-9753-91D02BF56741}">
      <dgm:prSet/>
      <dgm:spPr/>
      <dgm:t>
        <a:bodyPr/>
        <a:lstStyle/>
        <a:p>
          <a:endParaRPr lang="fr-FR"/>
        </a:p>
      </dgm:t>
    </dgm:pt>
    <dgm:pt modelId="{B2BA7071-DB3B-1E4C-BF97-44281AAF8546}">
      <dgm:prSet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  <a:p>
          <a:r>
            <a:rPr lang="fr-FR" dirty="0">
              <a:latin typeface="Arial" charset="0"/>
              <a:ea typeface="Arial" charset="0"/>
              <a:cs typeface="Arial" charset="0"/>
            </a:rPr>
            <a:t>8h30</a:t>
          </a:r>
        </a:p>
      </dgm:t>
    </dgm:pt>
    <dgm:pt modelId="{5BA4F3D6-F3E9-AD41-87A7-A4D9EE80CAAA}" type="parTrans" cxnId="{8D958098-5C38-624C-8B40-D46A89523164}">
      <dgm:prSet/>
      <dgm:spPr/>
      <dgm:t>
        <a:bodyPr/>
        <a:lstStyle/>
        <a:p>
          <a:endParaRPr lang="fr-FR"/>
        </a:p>
      </dgm:t>
    </dgm:pt>
    <dgm:pt modelId="{31ED89A3-4D4F-6245-93D2-284C9FFCED31}" type="sibTrans" cxnId="{8D958098-5C38-624C-8B40-D46A89523164}">
      <dgm:prSet/>
      <dgm:spPr/>
      <dgm:t>
        <a:bodyPr/>
        <a:lstStyle/>
        <a:p>
          <a:endParaRPr lang="fr-FR"/>
        </a:p>
      </dgm:t>
    </dgm:pt>
    <dgm:pt modelId="{21C741F3-7D79-A546-BDDF-9A9AE6C8F861}" type="pres">
      <dgm:prSet presAssocID="{8672E9E4-7D64-CC45-9324-1B33C7F68DED}" presName="Name0" presStyleCnt="0">
        <dgm:presLayoutVars>
          <dgm:dir/>
          <dgm:animLvl val="lvl"/>
          <dgm:resizeHandles val="exact"/>
        </dgm:presLayoutVars>
      </dgm:prSet>
      <dgm:spPr/>
    </dgm:pt>
    <dgm:pt modelId="{556FDD56-CA28-FD4C-966B-1A6CFFAADC3D}" type="pres">
      <dgm:prSet presAssocID="{B2BA7071-DB3B-1E4C-BF97-44281AAF854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2F0049-0CCD-4643-8604-411314EC8C83}" type="pres">
      <dgm:prSet presAssocID="{31ED89A3-4D4F-6245-93D2-284C9FFCED31}" presName="parTxOnlySpace" presStyleCnt="0"/>
      <dgm:spPr/>
    </dgm:pt>
    <dgm:pt modelId="{129B9C8B-7C31-3144-A37A-05737805C380}" type="pres">
      <dgm:prSet presAssocID="{D577B3D2-6C21-E44E-B03E-1946F177AB0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607189-EB06-3C42-8D71-097F00DBAB0F}" type="pres">
      <dgm:prSet presAssocID="{F3EE2156-6A2F-4F4B-B3E0-CFA1AD7A0A73}" presName="parTxOnlySpace" presStyleCnt="0"/>
      <dgm:spPr/>
    </dgm:pt>
    <dgm:pt modelId="{78715BE0-DB68-FC45-BD0B-4073BF4E59AA}" type="pres">
      <dgm:prSet presAssocID="{0E3B9EE3-3AC4-CC46-A127-D09B0D5B5E7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19DA1F3-7612-E344-97BE-1A51E08E295D}" srcId="{8672E9E4-7D64-CC45-9324-1B33C7F68DED}" destId="{D577B3D2-6C21-E44E-B03E-1946F177AB06}" srcOrd="1" destOrd="0" parTransId="{B37D9F6D-BDC8-004E-8635-38C910C0135A}" sibTransId="{F3EE2156-6A2F-4F4B-B3E0-CFA1AD7A0A73}"/>
    <dgm:cxn modelId="{65AA38E3-0591-794C-90D7-D62218955550}" type="presOf" srcId="{0E3B9EE3-3AC4-CC46-A127-D09B0D5B5E7A}" destId="{78715BE0-DB68-FC45-BD0B-4073BF4E59AA}" srcOrd="0" destOrd="0" presId="urn:microsoft.com/office/officeart/2005/8/layout/chevron1"/>
    <dgm:cxn modelId="{AD284069-169E-9744-A499-157F7C0BDC76}" type="presOf" srcId="{B2BA7071-DB3B-1E4C-BF97-44281AAF8546}" destId="{556FDD56-CA28-FD4C-966B-1A6CFFAADC3D}" srcOrd="0" destOrd="0" presId="urn:microsoft.com/office/officeart/2005/8/layout/chevron1"/>
    <dgm:cxn modelId="{A324A3EB-754D-9E41-A09F-8BC898903DFD}" type="presOf" srcId="{8672E9E4-7D64-CC45-9324-1B33C7F68DED}" destId="{21C741F3-7D79-A546-BDDF-9A9AE6C8F861}" srcOrd="0" destOrd="0" presId="urn:microsoft.com/office/officeart/2005/8/layout/chevron1"/>
    <dgm:cxn modelId="{506FC8EA-59F3-C347-AC38-5065D87C1C38}" type="presOf" srcId="{D577B3D2-6C21-E44E-B03E-1946F177AB06}" destId="{129B9C8B-7C31-3144-A37A-05737805C380}" srcOrd="0" destOrd="0" presId="urn:microsoft.com/office/officeart/2005/8/layout/chevron1"/>
    <dgm:cxn modelId="{8D958098-5C38-624C-8B40-D46A89523164}" srcId="{8672E9E4-7D64-CC45-9324-1B33C7F68DED}" destId="{B2BA7071-DB3B-1E4C-BF97-44281AAF8546}" srcOrd="0" destOrd="0" parTransId="{5BA4F3D6-F3E9-AD41-87A7-A4D9EE80CAAA}" sibTransId="{31ED89A3-4D4F-6245-93D2-284C9FFCED31}"/>
    <dgm:cxn modelId="{E3E7B0DC-17FB-1C4A-9753-91D02BF56741}" srcId="{8672E9E4-7D64-CC45-9324-1B33C7F68DED}" destId="{0E3B9EE3-3AC4-CC46-A127-D09B0D5B5E7A}" srcOrd="2" destOrd="0" parTransId="{58C71B54-13C3-C045-84CA-F6AFA7FB68E0}" sibTransId="{A37666B6-4C6C-1646-9425-5000D30718EE}"/>
    <dgm:cxn modelId="{280B3403-E1A4-9249-B683-8925C7053C36}" type="presParOf" srcId="{21C741F3-7D79-A546-BDDF-9A9AE6C8F861}" destId="{556FDD56-CA28-FD4C-966B-1A6CFFAADC3D}" srcOrd="0" destOrd="0" presId="urn:microsoft.com/office/officeart/2005/8/layout/chevron1"/>
    <dgm:cxn modelId="{5D2FF5A3-CA31-AD45-B2E3-ECDA32C9CD9F}" type="presParOf" srcId="{21C741F3-7D79-A546-BDDF-9A9AE6C8F861}" destId="{F02F0049-0CCD-4643-8604-411314EC8C83}" srcOrd="1" destOrd="0" presId="urn:microsoft.com/office/officeart/2005/8/layout/chevron1"/>
    <dgm:cxn modelId="{528E2AE3-6589-904E-ADC0-C0C6BAAFCF7B}" type="presParOf" srcId="{21C741F3-7D79-A546-BDDF-9A9AE6C8F861}" destId="{129B9C8B-7C31-3144-A37A-05737805C380}" srcOrd="2" destOrd="0" presId="urn:microsoft.com/office/officeart/2005/8/layout/chevron1"/>
    <dgm:cxn modelId="{50770AEF-2ADE-E049-BFAF-1D57A49CA4BC}" type="presParOf" srcId="{21C741F3-7D79-A546-BDDF-9A9AE6C8F861}" destId="{6B607189-EB06-3C42-8D71-097F00DBAB0F}" srcOrd="3" destOrd="0" presId="urn:microsoft.com/office/officeart/2005/8/layout/chevron1"/>
    <dgm:cxn modelId="{FEDF0C83-72A0-8747-888D-1B4CB12A051A}" type="presParOf" srcId="{21C741F3-7D79-A546-BDDF-9A9AE6C8F861}" destId="{78715BE0-DB68-FC45-BD0B-4073BF4E59A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672E9E4-7D64-CC45-9324-1B33C7F68DED}" type="doc">
      <dgm:prSet loTypeId="urn:microsoft.com/office/officeart/2005/8/layout/chevron1" loCatId="" qsTypeId="urn:microsoft.com/office/officeart/2005/8/quickstyle/simple4" qsCatId="simple" csTypeId="urn:microsoft.com/office/officeart/2005/8/colors/accent1_3" csCatId="accent1" phldr="1"/>
      <dgm:spPr/>
    </dgm:pt>
    <dgm:pt modelId="{D577B3D2-6C21-E44E-B03E-1946F177AB06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r>
            <a:rPr lang="fr-FR" sz="1600" dirty="0">
              <a:latin typeface="Arial" charset="0"/>
              <a:ea typeface="Arial" charset="0"/>
              <a:cs typeface="Arial" charset="0"/>
            </a:rPr>
            <a:t>Délai nocturne</a:t>
          </a:r>
        </a:p>
        <a:p>
          <a:r>
            <a:rPr lang="fr-FR" sz="1600" dirty="0">
              <a:latin typeface="Arial" charset="0"/>
              <a:ea typeface="Arial" charset="0"/>
              <a:cs typeface="Arial" charset="0"/>
            </a:rPr>
            <a:t>PSG </a:t>
          </a:r>
        </a:p>
      </dgm:t>
    </dgm:pt>
    <dgm:pt modelId="{B37D9F6D-BDC8-004E-8635-38C910C0135A}" type="parTrans" cxnId="{D19DA1F3-7612-E344-97BE-1A51E08E295D}">
      <dgm:prSet/>
      <dgm:spPr/>
      <dgm:t>
        <a:bodyPr/>
        <a:lstStyle/>
        <a:p>
          <a:endParaRPr lang="fr-FR"/>
        </a:p>
      </dgm:t>
    </dgm:pt>
    <dgm:pt modelId="{F3EE2156-6A2F-4F4B-B3E0-CFA1AD7A0A73}" type="sibTrans" cxnId="{D19DA1F3-7612-E344-97BE-1A51E08E295D}">
      <dgm:prSet/>
      <dgm:spPr/>
      <dgm:t>
        <a:bodyPr/>
        <a:lstStyle/>
        <a:p>
          <a:endParaRPr lang="fr-FR"/>
        </a:p>
      </dgm:t>
    </dgm:pt>
    <dgm:pt modelId="{0E3B9EE3-3AC4-CC46-A127-D09B0D5B5E7A}">
      <dgm:prSet phldrT="[Texte]"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  <a:p>
          <a:r>
            <a:rPr lang="fr-FR" dirty="0">
              <a:latin typeface="Arial" charset="0"/>
              <a:ea typeface="Arial" charset="0"/>
              <a:cs typeface="Arial" charset="0"/>
            </a:rPr>
            <a:t>8h30</a:t>
          </a:r>
        </a:p>
      </dgm:t>
    </dgm:pt>
    <dgm:pt modelId="{58C71B54-13C3-C045-84CA-F6AFA7FB68E0}" type="parTrans" cxnId="{E3E7B0DC-17FB-1C4A-9753-91D02BF56741}">
      <dgm:prSet/>
      <dgm:spPr/>
      <dgm:t>
        <a:bodyPr/>
        <a:lstStyle/>
        <a:p>
          <a:endParaRPr lang="fr-FR"/>
        </a:p>
      </dgm:t>
    </dgm:pt>
    <dgm:pt modelId="{A37666B6-4C6C-1646-9425-5000D30718EE}" type="sibTrans" cxnId="{E3E7B0DC-17FB-1C4A-9753-91D02BF56741}">
      <dgm:prSet/>
      <dgm:spPr/>
      <dgm:t>
        <a:bodyPr/>
        <a:lstStyle/>
        <a:p>
          <a:endParaRPr lang="fr-FR"/>
        </a:p>
      </dgm:t>
    </dgm:pt>
    <dgm:pt modelId="{B2BA7071-DB3B-1E4C-BF97-44281AAF8546}">
      <dgm:prSet/>
      <dgm:spPr/>
      <dgm:t>
        <a:bodyPr/>
        <a:lstStyle/>
        <a:p>
          <a:r>
            <a:rPr lang="fr-FR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  <a:p>
          <a:r>
            <a:rPr lang="fr-FR" dirty="0">
              <a:latin typeface="Arial" charset="0"/>
              <a:ea typeface="Arial" charset="0"/>
              <a:cs typeface="Arial" charset="0"/>
            </a:rPr>
            <a:t>19h</a:t>
          </a:r>
        </a:p>
      </dgm:t>
    </dgm:pt>
    <dgm:pt modelId="{5BA4F3D6-F3E9-AD41-87A7-A4D9EE80CAAA}" type="parTrans" cxnId="{8D958098-5C38-624C-8B40-D46A89523164}">
      <dgm:prSet/>
      <dgm:spPr/>
      <dgm:t>
        <a:bodyPr/>
        <a:lstStyle/>
        <a:p>
          <a:endParaRPr lang="fr-FR"/>
        </a:p>
      </dgm:t>
    </dgm:pt>
    <dgm:pt modelId="{31ED89A3-4D4F-6245-93D2-284C9FFCED31}" type="sibTrans" cxnId="{8D958098-5C38-624C-8B40-D46A89523164}">
      <dgm:prSet/>
      <dgm:spPr/>
      <dgm:t>
        <a:bodyPr/>
        <a:lstStyle/>
        <a:p>
          <a:endParaRPr lang="fr-FR"/>
        </a:p>
      </dgm:t>
    </dgm:pt>
    <dgm:pt modelId="{21C741F3-7D79-A546-BDDF-9A9AE6C8F861}" type="pres">
      <dgm:prSet presAssocID="{8672E9E4-7D64-CC45-9324-1B33C7F68DED}" presName="Name0" presStyleCnt="0">
        <dgm:presLayoutVars>
          <dgm:dir/>
          <dgm:animLvl val="lvl"/>
          <dgm:resizeHandles val="exact"/>
        </dgm:presLayoutVars>
      </dgm:prSet>
      <dgm:spPr/>
    </dgm:pt>
    <dgm:pt modelId="{556FDD56-CA28-FD4C-966B-1A6CFFAADC3D}" type="pres">
      <dgm:prSet presAssocID="{B2BA7071-DB3B-1E4C-BF97-44281AAF854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2F0049-0CCD-4643-8604-411314EC8C83}" type="pres">
      <dgm:prSet presAssocID="{31ED89A3-4D4F-6245-93D2-284C9FFCED31}" presName="parTxOnlySpace" presStyleCnt="0"/>
      <dgm:spPr/>
    </dgm:pt>
    <dgm:pt modelId="{129B9C8B-7C31-3144-A37A-05737805C380}" type="pres">
      <dgm:prSet presAssocID="{D577B3D2-6C21-E44E-B03E-1946F177AB0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607189-EB06-3C42-8D71-097F00DBAB0F}" type="pres">
      <dgm:prSet presAssocID="{F3EE2156-6A2F-4F4B-B3E0-CFA1AD7A0A73}" presName="parTxOnlySpace" presStyleCnt="0"/>
      <dgm:spPr/>
    </dgm:pt>
    <dgm:pt modelId="{78715BE0-DB68-FC45-BD0B-4073BF4E59AA}" type="pres">
      <dgm:prSet presAssocID="{0E3B9EE3-3AC4-CC46-A127-D09B0D5B5E7A}" presName="parTxOnly" presStyleLbl="node1" presStyleIdx="2" presStyleCnt="3" custLinFactNeighborX="821" custLinFactNeighborY="44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19DA1F3-7612-E344-97BE-1A51E08E295D}" srcId="{8672E9E4-7D64-CC45-9324-1B33C7F68DED}" destId="{D577B3D2-6C21-E44E-B03E-1946F177AB06}" srcOrd="1" destOrd="0" parTransId="{B37D9F6D-BDC8-004E-8635-38C910C0135A}" sibTransId="{F3EE2156-6A2F-4F4B-B3E0-CFA1AD7A0A73}"/>
    <dgm:cxn modelId="{5FE4EB2E-D4C3-4840-86BF-F84FB53A5FDB}" type="presOf" srcId="{0E3B9EE3-3AC4-CC46-A127-D09B0D5B5E7A}" destId="{78715BE0-DB68-FC45-BD0B-4073BF4E59AA}" srcOrd="0" destOrd="0" presId="urn:microsoft.com/office/officeart/2005/8/layout/chevron1"/>
    <dgm:cxn modelId="{15C0AFBA-6E9D-E441-868D-3E6813DE3591}" type="presOf" srcId="{D577B3D2-6C21-E44E-B03E-1946F177AB06}" destId="{129B9C8B-7C31-3144-A37A-05737805C380}" srcOrd="0" destOrd="0" presId="urn:microsoft.com/office/officeart/2005/8/layout/chevron1"/>
    <dgm:cxn modelId="{BBA63733-B5CB-1948-9862-C098FAA5BE63}" type="presOf" srcId="{8672E9E4-7D64-CC45-9324-1B33C7F68DED}" destId="{21C741F3-7D79-A546-BDDF-9A9AE6C8F861}" srcOrd="0" destOrd="0" presId="urn:microsoft.com/office/officeart/2005/8/layout/chevron1"/>
    <dgm:cxn modelId="{C27C4E21-B8C6-2D40-9FF9-3834A5AF4294}" type="presOf" srcId="{B2BA7071-DB3B-1E4C-BF97-44281AAF8546}" destId="{556FDD56-CA28-FD4C-966B-1A6CFFAADC3D}" srcOrd="0" destOrd="0" presId="urn:microsoft.com/office/officeart/2005/8/layout/chevron1"/>
    <dgm:cxn modelId="{8D958098-5C38-624C-8B40-D46A89523164}" srcId="{8672E9E4-7D64-CC45-9324-1B33C7F68DED}" destId="{B2BA7071-DB3B-1E4C-BF97-44281AAF8546}" srcOrd="0" destOrd="0" parTransId="{5BA4F3D6-F3E9-AD41-87A7-A4D9EE80CAAA}" sibTransId="{31ED89A3-4D4F-6245-93D2-284C9FFCED31}"/>
    <dgm:cxn modelId="{E3E7B0DC-17FB-1C4A-9753-91D02BF56741}" srcId="{8672E9E4-7D64-CC45-9324-1B33C7F68DED}" destId="{0E3B9EE3-3AC4-CC46-A127-D09B0D5B5E7A}" srcOrd="2" destOrd="0" parTransId="{58C71B54-13C3-C045-84CA-F6AFA7FB68E0}" sibTransId="{A37666B6-4C6C-1646-9425-5000D30718EE}"/>
    <dgm:cxn modelId="{78390278-B98F-3A4A-8632-C192CE088DF1}" type="presParOf" srcId="{21C741F3-7D79-A546-BDDF-9A9AE6C8F861}" destId="{556FDD56-CA28-FD4C-966B-1A6CFFAADC3D}" srcOrd="0" destOrd="0" presId="urn:microsoft.com/office/officeart/2005/8/layout/chevron1"/>
    <dgm:cxn modelId="{233AF918-0356-584B-9803-CD587F27F2AD}" type="presParOf" srcId="{21C741F3-7D79-A546-BDDF-9A9AE6C8F861}" destId="{F02F0049-0CCD-4643-8604-411314EC8C83}" srcOrd="1" destOrd="0" presId="urn:microsoft.com/office/officeart/2005/8/layout/chevron1"/>
    <dgm:cxn modelId="{A7FFAB52-7BA2-E845-9BBC-2F63D437A464}" type="presParOf" srcId="{21C741F3-7D79-A546-BDDF-9A9AE6C8F861}" destId="{129B9C8B-7C31-3144-A37A-05737805C380}" srcOrd="2" destOrd="0" presId="urn:microsoft.com/office/officeart/2005/8/layout/chevron1"/>
    <dgm:cxn modelId="{3CC38A82-505E-6047-864C-0358EC7ED617}" type="presParOf" srcId="{21C741F3-7D79-A546-BDDF-9A9AE6C8F861}" destId="{6B607189-EB06-3C42-8D71-097F00DBAB0F}" srcOrd="3" destOrd="0" presId="urn:microsoft.com/office/officeart/2005/8/layout/chevron1"/>
    <dgm:cxn modelId="{9DBF3B3B-D0A1-2247-81CF-336C4CA9B4CC}" type="presParOf" srcId="{21C741F3-7D79-A546-BDDF-9A9AE6C8F861}" destId="{78715BE0-DB68-FC45-BD0B-4073BF4E59A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IV. PROSOM-K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I. Rappels sur le sommeil chez le sujet sain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7555" custLinFactY="100000" custLinFactNeighborX="-60306" custLinFactNeighborY="18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82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7E582A-E775-4797-91B5-CA54883DA93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7E5BEA-2720-4B47-9517-0034FFB0E507}">
      <dgm:prSet phldrT="[Texte]"/>
      <dgm:spPr/>
      <dgm:t>
        <a:bodyPr/>
        <a:lstStyle/>
        <a:p>
          <a:r>
            <a:rPr lang="fr-FR" dirty="0"/>
            <a:t>I </a:t>
          </a:r>
        </a:p>
      </dgm:t>
    </dgm:pt>
    <dgm:pt modelId="{00F518FA-B544-4B3C-8B53-812278C135BD}" type="parTrans" cxnId="{6638A526-EC2F-40A2-AC5C-EE6D1A94DC92}">
      <dgm:prSet/>
      <dgm:spPr/>
      <dgm:t>
        <a:bodyPr/>
        <a:lstStyle/>
        <a:p>
          <a:endParaRPr lang="fr-FR"/>
        </a:p>
      </dgm:t>
    </dgm:pt>
    <dgm:pt modelId="{0546D374-DEFE-4086-83D6-4FDE2C6DF3E4}" type="sibTrans" cxnId="{6638A526-EC2F-40A2-AC5C-EE6D1A94DC92}">
      <dgm:prSet/>
      <dgm:spPr/>
      <dgm:t>
        <a:bodyPr/>
        <a:lstStyle/>
        <a:p>
          <a:endParaRPr lang="fr-FR"/>
        </a:p>
      </dgm:t>
    </dgm:pt>
    <dgm:pt modelId="{CE767A09-4A75-4F9E-B282-B5024C27DF9D}">
      <dgm:prSet phldrT="[Texte]"/>
      <dgm:spPr/>
      <dgm:t>
        <a:bodyPr/>
        <a:lstStyle/>
        <a:p>
          <a:r>
            <a:rPr lang="fr-FR" dirty="0"/>
            <a:t>II. Sommeil et cancers hors SNC</a:t>
          </a:r>
        </a:p>
      </dgm:t>
    </dgm:pt>
    <dgm:pt modelId="{37812CBB-4D81-46C2-A961-D610CB551763}" type="parTrans" cxnId="{B6991155-D36E-40DA-8538-0B0748020B2D}">
      <dgm:prSet/>
      <dgm:spPr/>
      <dgm:t>
        <a:bodyPr/>
        <a:lstStyle/>
        <a:p>
          <a:endParaRPr lang="fr-FR"/>
        </a:p>
      </dgm:t>
    </dgm:pt>
    <dgm:pt modelId="{D50E11A7-C897-47A9-A5ED-86F7CB0B11E6}" type="sibTrans" cxnId="{B6991155-D36E-40DA-8538-0B0748020B2D}">
      <dgm:prSet/>
      <dgm:spPr/>
      <dgm:t>
        <a:bodyPr/>
        <a:lstStyle/>
        <a:p>
          <a:endParaRPr lang="fr-FR"/>
        </a:p>
      </dgm:t>
    </dgm:pt>
    <dgm:pt modelId="{FA37BD57-4C48-4882-8785-70EB49C6841D}">
      <dgm:prSet phldrT="[Texte]"/>
      <dgm:spPr/>
      <dgm:t>
        <a:bodyPr/>
        <a:lstStyle/>
        <a:p>
          <a:r>
            <a:rPr lang="fr-FR" dirty="0"/>
            <a:t>III</a:t>
          </a:r>
        </a:p>
      </dgm:t>
    </dgm:pt>
    <dgm:pt modelId="{BA38A199-37AC-4B1F-9A1C-19AD3E39B5C0}" type="parTrans" cxnId="{7FA01318-C766-48BD-A42C-DD084F7E642E}">
      <dgm:prSet/>
      <dgm:spPr/>
      <dgm:t>
        <a:bodyPr/>
        <a:lstStyle/>
        <a:p>
          <a:endParaRPr lang="fr-FR"/>
        </a:p>
      </dgm:t>
    </dgm:pt>
    <dgm:pt modelId="{1EBF6040-E273-45BA-9A32-34621BAA8FA3}" type="sibTrans" cxnId="{7FA01318-C766-48BD-A42C-DD084F7E642E}">
      <dgm:prSet/>
      <dgm:spPr/>
      <dgm:t>
        <a:bodyPr/>
        <a:lstStyle/>
        <a:p>
          <a:endParaRPr lang="fr-FR"/>
        </a:p>
      </dgm:t>
    </dgm:pt>
    <dgm:pt modelId="{A14B1F78-D88D-43A4-9455-292259195B0D}">
      <dgm:prSet/>
      <dgm:spPr/>
      <dgm:t>
        <a:bodyPr/>
        <a:lstStyle/>
        <a:p>
          <a:r>
            <a:rPr lang="fr-FR" dirty="0"/>
            <a:t>IV</a:t>
          </a:r>
        </a:p>
      </dgm:t>
    </dgm:pt>
    <dgm:pt modelId="{40CE55FD-D61E-407D-9859-D2E1AB0E4445}" type="parTrans" cxnId="{1CE8C5D4-720D-422E-856D-20C3CF1E744A}">
      <dgm:prSet/>
      <dgm:spPr/>
      <dgm:t>
        <a:bodyPr/>
        <a:lstStyle/>
        <a:p>
          <a:endParaRPr lang="fr-FR"/>
        </a:p>
      </dgm:t>
    </dgm:pt>
    <dgm:pt modelId="{A7D6B2D9-F8D6-4731-AA94-594A175EBD2C}" type="sibTrans" cxnId="{1CE8C5D4-720D-422E-856D-20C3CF1E744A}">
      <dgm:prSet/>
      <dgm:spPr/>
      <dgm:t>
        <a:bodyPr/>
        <a:lstStyle/>
        <a:p>
          <a:endParaRPr lang="fr-FR"/>
        </a:p>
      </dgm:t>
    </dgm:pt>
    <dgm:pt modelId="{93D89A41-C4A0-449A-839A-5FBED7108B6B}" type="pres">
      <dgm:prSet presAssocID="{7C7E582A-E775-4797-91B5-CA54883DA93F}" presName="Name0" presStyleCnt="0">
        <dgm:presLayoutVars>
          <dgm:dir/>
          <dgm:resizeHandles val="exact"/>
        </dgm:presLayoutVars>
      </dgm:prSet>
      <dgm:spPr/>
    </dgm:pt>
    <dgm:pt modelId="{CAA5EAD5-B462-4555-8A8B-E9D7C9AD2FE6}" type="pres">
      <dgm:prSet presAssocID="{3B7E5BEA-2720-4B47-9517-0034FFB0E507}" presName="parTxOnly" presStyleLbl="node1" presStyleIdx="0" presStyleCnt="4" custScaleX="20897" custLinFactX="-1798" custLinFactNeighborX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9BC6B-B6A7-47B9-B5DC-B7B84AED2B45}" type="pres">
      <dgm:prSet presAssocID="{0546D374-DEFE-4086-83D6-4FDE2C6DF3E4}" presName="parSpace" presStyleCnt="0"/>
      <dgm:spPr/>
    </dgm:pt>
    <dgm:pt modelId="{2522A426-E2E4-4FE6-8804-BFB0E1EB0AEE}" type="pres">
      <dgm:prSet presAssocID="{CE767A09-4A75-4F9E-B282-B5024C27DF9D}" presName="parTxOnly" presStyleLbl="node1" presStyleIdx="1" presStyleCnt="4" custScaleX="46853" custScaleY="74811" custLinFactNeighborX="-45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613FCB-966B-470C-82ED-3A69E93F124C}" type="pres">
      <dgm:prSet presAssocID="{D50E11A7-C897-47A9-A5ED-86F7CB0B11E6}" presName="parSpace" presStyleCnt="0"/>
      <dgm:spPr/>
    </dgm:pt>
    <dgm:pt modelId="{40A387C9-474B-4392-BD87-5423EDAB1754}" type="pres">
      <dgm:prSet presAssocID="{FA37BD57-4C48-4882-8785-70EB49C6841D}" presName="parTxOnly" presStyleLbl="node1" presStyleIdx="2" presStyleCnt="4" custScaleX="26583" custLinFactNeighborX="179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699782-5459-494F-94A0-3E12A03DA0A5}" type="pres">
      <dgm:prSet presAssocID="{1EBF6040-E273-45BA-9A32-34621BAA8FA3}" presName="parSpace" presStyleCnt="0"/>
      <dgm:spPr/>
    </dgm:pt>
    <dgm:pt modelId="{F2267581-D3A5-44C9-99D7-9B3E483A572E}" type="pres">
      <dgm:prSet presAssocID="{A14B1F78-D88D-43A4-9455-292259195B0D}" presName="parTxOnly" presStyleLbl="node1" presStyleIdx="3" presStyleCnt="4" custScaleX="23153" custLinFactX="1792" custLinFactNeighborX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FA01318-C766-48BD-A42C-DD084F7E642E}" srcId="{7C7E582A-E775-4797-91B5-CA54883DA93F}" destId="{FA37BD57-4C48-4882-8785-70EB49C6841D}" srcOrd="2" destOrd="0" parTransId="{BA38A199-37AC-4B1F-9A1C-19AD3E39B5C0}" sibTransId="{1EBF6040-E273-45BA-9A32-34621BAA8FA3}"/>
    <dgm:cxn modelId="{B7200B22-DD92-442B-9BEC-6A369BC96874}" type="presOf" srcId="{FA37BD57-4C48-4882-8785-70EB49C6841D}" destId="{40A387C9-474B-4392-BD87-5423EDAB1754}" srcOrd="0" destOrd="0" presId="urn:microsoft.com/office/officeart/2005/8/layout/hChevron3"/>
    <dgm:cxn modelId="{0B5F8DCB-72C9-413F-9CB4-CBB60FFBCC72}" type="presOf" srcId="{CE767A09-4A75-4F9E-B282-B5024C27DF9D}" destId="{2522A426-E2E4-4FE6-8804-BFB0E1EB0AEE}" srcOrd="0" destOrd="0" presId="urn:microsoft.com/office/officeart/2005/8/layout/hChevron3"/>
    <dgm:cxn modelId="{B6991155-D36E-40DA-8538-0B0748020B2D}" srcId="{7C7E582A-E775-4797-91B5-CA54883DA93F}" destId="{CE767A09-4A75-4F9E-B282-B5024C27DF9D}" srcOrd="1" destOrd="0" parTransId="{37812CBB-4D81-46C2-A961-D610CB551763}" sibTransId="{D50E11A7-C897-47A9-A5ED-86F7CB0B11E6}"/>
    <dgm:cxn modelId="{6638A526-EC2F-40A2-AC5C-EE6D1A94DC92}" srcId="{7C7E582A-E775-4797-91B5-CA54883DA93F}" destId="{3B7E5BEA-2720-4B47-9517-0034FFB0E507}" srcOrd="0" destOrd="0" parTransId="{00F518FA-B544-4B3C-8B53-812278C135BD}" sibTransId="{0546D374-DEFE-4086-83D6-4FDE2C6DF3E4}"/>
    <dgm:cxn modelId="{1CE8C5D4-720D-422E-856D-20C3CF1E744A}" srcId="{7C7E582A-E775-4797-91B5-CA54883DA93F}" destId="{A14B1F78-D88D-43A4-9455-292259195B0D}" srcOrd="3" destOrd="0" parTransId="{40CE55FD-D61E-407D-9859-D2E1AB0E4445}" sibTransId="{A7D6B2D9-F8D6-4731-AA94-594A175EBD2C}"/>
    <dgm:cxn modelId="{C003638A-5613-4061-82C3-990D37E4B913}" type="presOf" srcId="{3B7E5BEA-2720-4B47-9517-0034FFB0E507}" destId="{CAA5EAD5-B462-4555-8A8B-E9D7C9AD2FE6}" srcOrd="0" destOrd="0" presId="urn:microsoft.com/office/officeart/2005/8/layout/hChevron3"/>
    <dgm:cxn modelId="{C29A7378-0CEA-42ED-A1C7-4270AE00FA02}" type="presOf" srcId="{A14B1F78-D88D-43A4-9455-292259195B0D}" destId="{F2267581-D3A5-44C9-99D7-9B3E483A572E}" srcOrd="0" destOrd="0" presId="urn:microsoft.com/office/officeart/2005/8/layout/hChevron3"/>
    <dgm:cxn modelId="{55F0D181-BA4F-4656-995A-E2DA0CC3987E}" type="presOf" srcId="{7C7E582A-E775-4797-91B5-CA54883DA93F}" destId="{93D89A41-C4A0-449A-839A-5FBED7108B6B}" srcOrd="0" destOrd="0" presId="urn:microsoft.com/office/officeart/2005/8/layout/hChevron3"/>
    <dgm:cxn modelId="{3E11AB36-D02B-47B5-885A-E70C4D9A5531}" type="presParOf" srcId="{93D89A41-C4A0-449A-839A-5FBED7108B6B}" destId="{CAA5EAD5-B462-4555-8A8B-E9D7C9AD2FE6}" srcOrd="0" destOrd="0" presId="urn:microsoft.com/office/officeart/2005/8/layout/hChevron3"/>
    <dgm:cxn modelId="{15462F3B-AF81-4D96-8687-AF186BCD1370}" type="presParOf" srcId="{93D89A41-C4A0-449A-839A-5FBED7108B6B}" destId="{BB69BC6B-B6A7-47B9-B5DC-B7B84AED2B45}" srcOrd="1" destOrd="0" presId="urn:microsoft.com/office/officeart/2005/8/layout/hChevron3"/>
    <dgm:cxn modelId="{6B42D96B-7BDA-4A2C-B5A5-57572547AAB1}" type="presParOf" srcId="{93D89A41-C4A0-449A-839A-5FBED7108B6B}" destId="{2522A426-E2E4-4FE6-8804-BFB0E1EB0AEE}" srcOrd="2" destOrd="0" presId="urn:microsoft.com/office/officeart/2005/8/layout/hChevron3"/>
    <dgm:cxn modelId="{05F81D87-E0CA-488C-B4B2-C116A8B690A6}" type="presParOf" srcId="{93D89A41-C4A0-449A-839A-5FBED7108B6B}" destId="{18613FCB-966B-470C-82ED-3A69E93F124C}" srcOrd="3" destOrd="0" presId="urn:microsoft.com/office/officeart/2005/8/layout/hChevron3"/>
    <dgm:cxn modelId="{483482BA-88AB-43BC-B385-55CD6432F1ED}" type="presParOf" srcId="{93D89A41-C4A0-449A-839A-5FBED7108B6B}" destId="{40A387C9-474B-4392-BD87-5423EDAB1754}" srcOrd="4" destOrd="0" presId="urn:microsoft.com/office/officeart/2005/8/layout/hChevron3"/>
    <dgm:cxn modelId="{20719266-76B8-4B1B-94DB-18ED88EEB7AB}" type="presParOf" srcId="{93D89A41-C4A0-449A-839A-5FBED7108B6B}" destId="{12699782-5459-494F-94A0-3E12A03DA0A5}" srcOrd="5" destOrd="0" presId="urn:microsoft.com/office/officeart/2005/8/layout/hChevron3"/>
    <dgm:cxn modelId="{42FD791C-0C77-4E80-A0D5-5297396A85B8}" type="presParOf" srcId="{93D89A41-C4A0-449A-839A-5FBED7108B6B}" destId="{F2267581-D3A5-44C9-99D7-9B3E483A572E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783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783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641917" y="0"/>
          <a:ext cx="331328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1782158" y="0"/>
        <a:ext cx="3032808" cy="280481"/>
      </dsp:txXfrm>
    </dsp:sp>
    <dsp:sp modelId="{40A387C9-474B-4392-BD87-5423EDAB1754}">
      <dsp:nvSpPr>
        <dsp:cNvPr id="0" name=""/>
        <dsp:cNvSpPr/>
      </dsp:nvSpPr>
      <dsp:spPr>
        <a:xfrm>
          <a:off x="4073914" y="0"/>
          <a:ext cx="568836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III. Sommeil et cognition dans les cancers hors SNC</a:t>
          </a:r>
        </a:p>
      </dsp:txBody>
      <dsp:txXfrm>
        <a:off x="4214155" y="0"/>
        <a:ext cx="5407885" cy="280481"/>
      </dsp:txXfrm>
    </dsp:sp>
    <dsp:sp modelId="{F2267581-D3A5-44C9-99D7-9B3E483A572E}">
      <dsp:nvSpPr>
        <dsp:cNvPr id="0" name=""/>
        <dsp:cNvSpPr/>
      </dsp:nvSpPr>
      <dsp:spPr>
        <a:xfrm>
          <a:off x="9546540" y="0"/>
          <a:ext cx="252002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6781" y="0"/>
        <a:ext cx="2239548" cy="28048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783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783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641917" y="0"/>
          <a:ext cx="331328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1782158" y="0"/>
        <a:ext cx="3032808" cy="280481"/>
      </dsp:txXfrm>
    </dsp:sp>
    <dsp:sp modelId="{40A387C9-474B-4392-BD87-5423EDAB1754}">
      <dsp:nvSpPr>
        <dsp:cNvPr id="0" name=""/>
        <dsp:cNvSpPr/>
      </dsp:nvSpPr>
      <dsp:spPr>
        <a:xfrm>
          <a:off x="4073914" y="0"/>
          <a:ext cx="568836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III. Sommeil et cognition dans les cancers hors SNC</a:t>
          </a:r>
        </a:p>
      </dsp:txBody>
      <dsp:txXfrm>
        <a:off x="4214155" y="0"/>
        <a:ext cx="5407885" cy="280481"/>
      </dsp:txXfrm>
    </dsp:sp>
    <dsp:sp modelId="{F2267581-D3A5-44C9-99D7-9B3E483A572E}">
      <dsp:nvSpPr>
        <dsp:cNvPr id="0" name=""/>
        <dsp:cNvSpPr/>
      </dsp:nvSpPr>
      <dsp:spPr>
        <a:xfrm>
          <a:off x="9546540" y="0"/>
          <a:ext cx="252002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6781" y="0"/>
        <a:ext cx="2239548" cy="28048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783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783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641917" y="0"/>
          <a:ext cx="331328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1782158" y="0"/>
        <a:ext cx="3032808" cy="280481"/>
      </dsp:txXfrm>
    </dsp:sp>
    <dsp:sp modelId="{40A387C9-474B-4392-BD87-5423EDAB1754}">
      <dsp:nvSpPr>
        <dsp:cNvPr id="0" name=""/>
        <dsp:cNvSpPr/>
      </dsp:nvSpPr>
      <dsp:spPr>
        <a:xfrm>
          <a:off x="4073914" y="0"/>
          <a:ext cx="568836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III. Sommeil et cognition dans les cancers hors SNC</a:t>
          </a:r>
        </a:p>
      </dsp:txBody>
      <dsp:txXfrm>
        <a:off x="4214155" y="0"/>
        <a:ext cx="5407885" cy="280481"/>
      </dsp:txXfrm>
    </dsp:sp>
    <dsp:sp modelId="{F2267581-D3A5-44C9-99D7-9B3E483A572E}">
      <dsp:nvSpPr>
        <dsp:cNvPr id="0" name=""/>
        <dsp:cNvSpPr/>
      </dsp:nvSpPr>
      <dsp:spPr>
        <a:xfrm>
          <a:off x="9546540" y="0"/>
          <a:ext cx="2520029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6781" y="0"/>
        <a:ext cx="2239548" cy="28048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176FB-C8EF-4647-8223-A98BEFADD5CA}">
      <dsp:nvSpPr>
        <dsp:cNvPr id="0" name=""/>
        <dsp:cNvSpPr/>
      </dsp:nvSpPr>
      <dsp:spPr>
        <a:xfrm>
          <a:off x="3780" y="106037"/>
          <a:ext cx="2200620" cy="880248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latin typeface="Arial" charset="0"/>
              <a:ea typeface="Arial" charset="0"/>
              <a:cs typeface="Arial" charset="0"/>
            </a:rPr>
            <a:t>Familiarisation</a:t>
          </a:r>
        </a:p>
      </dsp:txBody>
      <dsp:txXfrm>
        <a:off x="443904" y="106037"/>
        <a:ext cx="1320372" cy="880248"/>
      </dsp:txXfrm>
    </dsp:sp>
    <dsp:sp modelId="{556FDD56-CA28-FD4C-966B-1A6CFFAADC3D}">
      <dsp:nvSpPr>
        <dsp:cNvPr id="0" name=""/>
        <dsp:cNvSpPr/>
      </dsp:nvSpPr>
      <dsp:spPr>
        <a:xfrm>
          <a:off x="1984338" y="106037"/>
          <a:ext cx="2200620" cy="880248"/>
        </a:xfrm>
        <a:prstGeom prst="chevron">
          <a:avLst/>
        </a:prstGeom>
        <a:solidFill>
          <a:schemeClr val="accent1">
            <a:shade val="80000"/>
            <a:hueOff val="67222"/>
            <a:satOff val="-9421"/>
            <a:lumOff val="10481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</dsp:txBody>
      <dsp:txXfrm>
        <a:off x="2424462" y="106037"/>
        <a:ext cx="1320372" cy="880248"/>
      </dsp:txXfrm>
    </dsp:sp>
    <dsp:sp modelId="{129B9C8B-7C31-3144-A37A-05737805C380}">
      <dsp:nvSpPr>
        <dsp:cNvPr id="0" name=""/>
        <dsp:cNvSpPr/>
      </dsp:nvSpPr>
      <dsp:spPr>
        <a:xfrm>
          <a:off x="3964897" y="106037"/>
          <a:ext cx="2200620" cy="880248"/>
        </a:xfrm>
        <a:prstGeom prst="chevron">
          <a:avLst/>
        </a:prstGeom>
        <a:solidFill>
          <a:schemeClr val="lt1"/>
        </a:solidFill>
        <a:ln w="28575" cap="flat" cmpd="sng" algn="ctr">
          <a:solidFill>
            <a:schemeClr val="accent1"/>
          </a:solidFill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latin typeface="Arial" charset="0"/>
              <a:ea typeface="Arial" charset="0"/>
              <a:cs typeface="Arial" charset="0"/>
            </a:rPr>
            <a:t>10 min</a:t>
          </a:r>
        </a:p>
      </dsp:txBody>
      <dsp:txXfrm>
        <a:off x="4405021" y="106037"/>
        <a:ext cx="1320372" cy="880248"/>
      </dsp:txXfrm>
    </dsp:sp>
    <dsp:sp modelId="{78715BE0-DB68-FC45-BD0B-4073BF4E59AA}">
      <dsp:nvSpPr>
        <dsp:cNvPr id="0" name=""/>
        <dsp:cNvSpPr/>
      </dsp:nvSpPr>
      <dsp:spPr>
        <a:xfrm>
          <a:off x="5945455" y="106037"/>
          <a:ext cx="2200620" cy="880248"/>
        </a:xfrm>
        <a:prstGeom prst="chevron">
          <a:avLst/>
        </a:prstGeom>
        <a:solidFill>
          <a:schemeClr val="accent1">
            <a:shade val="80000"/>
            <a:hueOff val="201665"/>
            <a:satOff val="-28264"/>
            <a:lumOff val="31442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</dsp:txBody>
      <dsp:txXfrm>
        <a:off x="6385579" y="106037"/>
        <a:ext cx="1320372" cy="88024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FDD56-CA28-FD4C-966B-1A6CFFAADC3D}">
      <dsp:nvSpPr>
        <dsp:cNvPr id="0" name=""/>
        <dsp:cNvSpPr/>
      </dsp:nvSpPr>
      <dsp:spPr>
        <a:xfrm>
          <a:off x="1812" y="0"/>
          <a:ext cx="2207648" cy="785084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8h30</a:t>
          </a:r>
        </a:p>
      </dsp:txBody>
      <dsp:txXfrm>
        <a:off x="394354" y="0"/>
        <a:ext cx="1422564" cy="785084"/>
      </dsp:txXfrm>
    </dsp:sp>
    <dsp:sp modelId="{129B9C8B-7C31-3144-A37A-05737805C380}">
      <dsp:nvSpPr>
        <dsp:cNvPr id="0" name=""/>
        <dsp:cNvSpPr/>
      </dsp:nvSpPr>
      <dsp:spPr>
        <a:xfrm>
          <a:off x="1988695" y="0"/>
          <a:ext cx="2207648" cy="785084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1"/>
          </a:solidFill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Délai diurne</a:t>
          </a:r>
        </a:p>
      </dsp:txBody>
      <dsp:txXfrm>
        <a:off x="2381237" y="0"/>
        <a:ext cx="1422564" cy="785084"/>
      </dsp:txXfrm>
    </dsp:sp>
    <dsp:sp modelId="{78715BE0-DB68-FC45-BD0B-4073BF4E59AA}">
      <dsp:nvSpPr>
        <dsp:cNvPr id="0" name=""/>
        <dsp:cNvSpPr/>
      </dsp:nvSpPr>
      <dsp:spPr>
        <a:xfrm>
          <a:off x="3975578" y="0"/>
          <a:ext cx="2207648" cy="785084"/>
        </a:xfrm>
        <a:prstGeom prst="chevron">
          <a:avLst/>
        </a:prstGeom>
        <a:solidFill>
          <a:schemeClr val="accent1">
            <a:shade val="80000"/>
            <a:hueOff val="201665"/>
            <a:satOff val="-28264"/>
            <a:lumOff val="31442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19h</a:t>
          </a:r>
        </a:p>
      </dsp:txBody>
      <dsp:txXfrm>
        <a:off x="4368120" y="0"/>
        <a:ext cx="1422564" cy="78508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FDD56-CA28-FD4C-966B-1A6CFFAADC3D}">
      <dsp:nvSpPr>
        <dsp:cNvPr id="0" name=""/>
        <dsp:cNvSpPr/>
      </dsp:nvSpPr>
      <dsp:spPr>
        <a:xfrm>
          <a:off x="1812" y="0"/>
          <a:ext cx="2207648" cy="775691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Apprentissage des intentions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19h</a:t>
          </a:r>
        </a:p>
      </dsp:txBody>
      <dsp:txXfrm>
        <a:off x="389658" y="0"/>
        <a:ext cx="1431957" cy="775691"/>
      </dsp:txXfrm>
    </dsp:sp>
    <dsp:sp modelId="{129B9C8B-7C31-3144-A37A-05737805C380}">
      <dsp:nvSpPr>
        <dsp:cNvPr id="0" name=""/>
        <dsp:cNvSpPr/>
      </dsp:nvSpPr>
      <dsp:spPr>
        <a:xfrm>
          <a:off x="1988695" y="0"/>
          <a:ext cx="2207648" cy="77569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1"/>
          </a:solidFill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Délai nocturne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PSG </a:t>
          </a:r>
        </a:p>
      </dsp:txBody>
      <dsp:txXfrm>
        <a:off x="2376541" y="0"/>
        <a:ext cx="1431957" cy="775691"/>
      </dsp:txXfrm>
    </dsp:sp>
    <dsp:sp modelId="{78715BE0-DB68-FC45-BD0B-4073BF4E59AA}">
      <dsp:nvSpPr>
        <dsp:cNvPr id="0" name=""/>
        <dsp:cNvSpPr/>
      </dsp:nvSpPr>
      <dsp:spPr>
        <a:xfrm>
          <a:off x="3977390" y="0"/>
          <a:ext cx="2207648" cy="775691"/>
        </a:xfrm>
        <a:prstGeom prst="chevron">
          <a:avLst/>
        </a:prstGeom>
        <a:solidFill>
          <a:schemeClr val="accent1">
            <a:shade val="80000"/>
            <a:hueOff val="201665"/>
            <a:satOff val="-28264"/>
            <a:lumOff val="31442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Récupération des intentions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latin typeface="Arial" charset="0"/>
              <a:ea typeface="Arial" charset="0"/>
              <a:cs typeface="Arial" charset="0"/>
            </a:rPr>
            <a:t>8h30</a:t>
          </a:r>
        </a:p>
      </dsp:txBody>
      <dsp:txXfrm>
        <a:off x="4365236" y="0"/>
        <a:ext cx="1431957" cy="77569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3536" y="0"/>
          <a:ext cx="3548236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3536" y="0"/>
        <a:ext cx="3478116" cy="280481"/>
      </dsp:txXfrm>
    </dsp:sp>
    <dsp:sp modelId="{2522A426-E2E4-4FE6-8804-BFB0E1EB0AEE}">
      <dsp:nvSpPr>
        <dsp:cNvPr id="0" name=""/>
        <dsp:cNvSpPr/>
      </dsp:nvSpPr>
      <dsp:spPr>
        <a:xfrm>
          <a:off x="2842125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2982366" y="0"/>
        <a:ext cx="3267755" cy="280481"/>
      </dsp:txXfrm>
    </dsp:sp>
    <dsp:sp modelId="{40A387C9-474B-4392-BD87-5423EDAB1754}">
      <dsp:nvSpPr>
        <dsp:cNvPr id="0" name=""/>
        <dsp:cNvSpPr/>
      </dsp:nvSpPr>
      <dsp:spPr>
        <a:xfrm>
          <a:off x="568071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5820955" y="0"/>
        <a:ext cx="3267755" cy="280481"/>
      </dsp:txXfrm>
    </dsp:sp>
    <dsp:sp modelId="{F2267581-D3A5-44C9-99D7-9B3E483A572E}">
      <dsp:nvSpPr>
        <dsp:cNvPr id="0" name=""/>
        <dsp:cNvSpPr/>
      </dsp:nvSpPr>
      <dsp:spPr>
        <a:xfrm>
          <a:off x="8519304" y="0"/>
          <a:ext cx="3548236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IV. PROSOM-K</a:t>
          </a:r>
        </a:p>
      </dsp:txBody>
      <dsp:txXfrm>
        <a:off x="8659545" y="0"/>
        <a:ext cx="3267755" cy="2804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6336931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I. Rappels sur le sommeil chez le sujet sain</a:t>
          </a:r>
        </a:p>
      </dsp:txBody>
      <dsp:txXfrm>
        <a:off x="0" y="0"/>
        <a:ext cx="6266811" cy="280481"/>
      </dsp:txXfrm>
    </dsp:sp>
    <dsp:sp modelId="{2522A426-E2E4-4FE6-8804-BFB0E1EB0AEE}">
      <dsp:nvSpPr>
        <dsp:cNvPr id="0" name=""/>
        <dsp:cNvSpPr/>
      </dsp:nvSpPr>
      <dsp:spPr>
        <a:xfrm>
          <a:off x="5729324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</a:t>
          </a:r>
        </a:p>
      </dsp:txBody>
      <dsp:txXfrm>
        <a:off x="5869565" y="0"/>
        <a:ext cx="2239514" cy="280481"/>
      </dsp:txXfrm>
    </dsp:sp>
    <dsp:sp modelId="{40A387C9-474B-4392-BD87-5423EDAB1754}">
      <dsp:nvSpPr>
        <dsp:cNvPr id="0" name=""/>
        <dsp:cNvSpPr/>
      </dsp:nvSpPr>
      <dsp:spPr>
        <a:xfrm>
          <a:off x="7638693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7778934" y="0"/>
        <a:ext cx="2239514" cy="280481"/>
      </dsp:txXfrm>
    </dsp:sp>
    <dsp:sp modelId="{F2267581-D3A5-44C9-99D7-9B3E483A572E}">
      <dsp:nvSpPr>
        <dsp:cNvPr id="0" name=""/>
        <dsp:cNvSpPr/>
      </dsp:nvSpPr>
      <dsp:spPr>
        <a:xfrm>
          <a:off x="9548062" y="0"/>
          <a:ext cx="2519995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688303" y="0"/>
        <a:ext cx="2239514" cy="2804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5EAD5-B462-4555-8A8B-E9D7C9AD2FE6}">
      <dsp:nvSpPr>
        <dsp:cNvPr id="0" name=""/>
        <dsp:cNvSpPr/>
      </dsp:nvSpPr>
      <dsp:spPr>
        <a:xfrm>
          <a:off x="0" y="0"/>
          <a:ext cx="2520029" cy="28048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 </a:t>
          </a:r>
        </a:p>
      </dsp:txBody>
      <dsp:txXfrm>
        <a:off x="0" y="0"/>
        <a:ext cx="2449909" cy="280481"/>
      </dsp:txXfrm>
    </dsp:sp>
    <dsp:sp modelId="{2522A426-E2E4-4FE6-8804-BFB0E1EB0AEE}">
      <dsp:nvSpPr>
        <dsp:cNvPr id="0" name=""/>
        <dsp:cNvSpPr/>
      </dsp:nvSpPr>
      <dsp:spPr>
        <a:xfrm>
          <a:off x="1578787" y="0"/>
          <a:ext cx="5650138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II. Sommeil et cancers hors SNC</a:t>
          </a:r>
        </a:p>
      </dsp:txBody>
      <dsp:txXfrm>
        <a:off x="1719028" y="0"/>
        <a:ext cx="5369657" cy="280481"/>
      </dsp:txXfrm>
    </dsp:sp>
    <dsp:sp modelId="{40A387C9-474B-4392-BD87-5423EDAB1754}">
      <dsp:nvSpPr>
        <dsp:cNvPr id="0" name=""/>
        <dsp:cNvSpPr/>
      </dsp:nvSpPr>
      <dsp:spPr>
        <a:xfrm>
          <a:off x="6347632" y="0"/>
          <a:ext cx="3205720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III</a:t>
          </a:r>
        </a:p>
      </dsp:txBody>
      <dsp:txXfrm>
        <a:off x="6487873" y="0"/>
        <a:ext cx="2925239" cy="280481"/>
      </dsp:txXfrm>
    </dsp:sp>
    <dsp:sp modelId="{F2267581-D3A5-44C9-99D7-9B3E483A572E}">
      <dsp:nvSpPr>
        <dsp:cNvPr id="0" name=""/>
        <dsp:cNvSpPr/>
      </dsp:nvSpPr>
      <dsp:spPr>
        <a:xfrm>
          <a:off x="9278989" y="0"/>
          <a:ext cx="2792087" cy="2804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/>
            <a:t>IV</a:t>
          </a:r>
        </a:p>
      </dsp:txBody>
      <dsp:txXfrm>
        <a:off x="9419230" y="0"/>
        <a:ext cx="2511606" cy="280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74EB7-856E-45FD-83F0-5F7C6F3E4372}" type="datetimeFigureOut">
              <a:rPr lang="fr-FR"/>
              <a:t>13/12/2018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6E15-F82A-4596-A46C-375C6D3981E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0E40-8125-41F8-BB6C-139D8D531A4F}" type="datetimeFigureOut">
              <a:rPr lang="fr-FR"/>
              <a:t>13/12/2018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5DB2-FD3E-441D-8B7E-7AE83ECE27B3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146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i="1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758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134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02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327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97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697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0910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826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541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rgbClr val="404040"/>
              </a:buClr>
              <a:buSzPct val="80000"/>
              <a:buFont typeface="Wingdings"/>
              <a:buNone/>
            </a:pPr>
            <a:endParaRPr lang="fr-FR" sz="1200" b="0" i="0" dirty="0">
              <a:solidFill>
                <a:srgbClr val="40404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75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9677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0862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41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999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2524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599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329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915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309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214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366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296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671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779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172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block"/>
          <p:cNvSpPr/>
          <p:nvPr/>
        </p:nvSpPr>
        <p:spPr>
          <a:xfrm>
            <a:off x="1141413" y="1600200"/>
            <a:ext cx="11047412" cy="3276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top graphic"/>
          <p:cNvGrpSpPr/>
          <p:nvPr/>
        </p:nvGrpSpPr>
        <p:grpSpPr>
          <a:xfrm>
            <a:off x="1279" y="0"/>
            <a:ext cx="12188952" cy="429768"/>
            <a:chOff x="1279" y="0"/>
            <a:chExt cx="12188952" cy="429768"/>
          </a:xfrm>
        </p:grpSpPr>
        <p:sp>
          <p:nvSpPr>
            <p:cNvPr id="8" name="Rectangle 7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3" name="bottom graphic"/>
          <p:cNvGrpSpPr/>
          <p:nvPr/>
        </p:nvGrpSpPr>
        <p:grpSpPr>
          <a:xfrm>
            <a:off x="0" y="6080760"/>
            <a:ext cx="12190231" cy="777240"/>
            <a:chOff x="0" y="6080760"/>
            <a:chExt cx="12190231" cy="777240"/>
          </a:xfrm>
        </p:grpSpPr>
        <p:sp>
          <p:nvSpPr>
            <p:cNvPr id="13" name="Rectangle 12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598" cy="838200"/>
          </a:xfr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4" y="1905000"/>
            <a:ext cx="9143998" cy="2667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9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782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4507" y="609600"/>
            <a:ext cx="1143001" cy="5410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3" y="609600"/>
            <a:ext cx="7696198" cy="5410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03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876800"/>
            <a:ext cx="8229598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872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4999"/>
            <a:ext cx="4435564" cy="408892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49" y="1904999"/>
            <a:ext cx="4435564" cy="408892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60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419599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590801"/>
            <a:ext cx="4419599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4" y="1828800"/>
            <a:ext cx="4419599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4" y="2590801"/>
            <a:ext cx="4419599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676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3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bottom graphic"/>
          <p:cNvGrpSpPr/>
          <p:nvPr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Rectangle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96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930" y="1293495"/>
            <a:ext cx="5577840" cy="40233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3536829"/>
            <a:ext cx="3124200" cy="1797169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8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00490" y="1202055"/>
            <a:ext cx="5760720" cy="4206240"/>
          </a:xfrm>
          <a:solidFill>
            <a:schemeClr val="bg1">
              <a:lumMod val="95000"/>
            </a:schemeClr>
          </a:solidFill>
        </p:spPr>
        <p:txBody>
          <a:bodyPr tIns="914400">
            <a:normAutofit/>
          </a:bodyPr>
          <a:lstStyle>
            <a:lvl1pPr marL="0" indent="0" algn="ctr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3536829"/>
            <a:ext cx="3124200" cy="1797171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8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bottom graphic"/>
          <p:cNvGrpSpPr/>
          <p:nvPr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Rectangle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top graphic"/>
          <p:cNvGrpSpPr/>
          <p:nvPr/>
        </p:nvGrpSpPr>
        <p:grpSpPr>
          <a:xfrm>
            <a:off x="1279" y="0"/>
            <a:ext cx="12188952" cy="320040"/>
            <a:chOff x="1279" y="0"/>
            <a:chExt cx="12188952" cy="320040"/>
          </a:xfrm>
        </p:grpSpPr>
        <p:sp>
          <p:nvSpPr>
            <p:cNvPr id="11" name="Rectangle 10"/>
            <p:cNvSpPr/>
            <p:nvPr/>
          </p:nvSpPr>
          <p:spPr>
            <a:xfrm>
              <a:off x="1279" y="0"/>
              <a:ext cx="12188952" cy="1702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79" y="170234"/>
              <a:ext cx="12188952" cy="1498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279" y="231421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14353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76" y="1905000"/>
            <a:ext cx="9143538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4363" y="6516865"/>
            <a:ext cx="132762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fr-FR"/>
              <a:pPr/>
              <a:t>13/12/2018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07498" y="6516865"/>
            <a:ext cx="606214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30094" y="6516865"/>
            <a:ext cx="93631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884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image" Target="../media/image20.png"/><Relationship Id="rId7" Type="http://schemas.openxmlformats.org/officeDocument/2006/relationships/diagramData" Target="../diagrams/data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diagramDrawing" Target="../diagrams/drawing15.xml"/><Relationship Id="rId5" Type="http://schemas.openxmlformats.org/officeDocument/2006/relationships/image" Target="../media/image22.png"/><Relationship Id="rId10" Type="http://schemas.openxmlformats.org/officeDocument/2006/relationships/diagramColors" Target="../diagrams/colors15.xml"/><Relationship Id="rId4" Type="http://schemas.openxmlformats.org/officeDocument/2006/relationships/image" Target="../media/image21.png"/><Relationship Id="rId9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image" Target="../media/image22.png"/><Relationship Id="rId7" Type="http://schemas.openxmlformats.org/officeDocument/2006/relationships/diagramData" Target="../diagrams/data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diagramDrawing" Target="../diagrams/drawing16.xml"/><Relationship Id="rId5" Type="http://schemas.openxmlformats.org/officeDocument/2006/relationships/image" Target="../media/image21.png"/><Relationship Id="rId10" Type="http://schemas.openxmlformats.org/officeDocument/2006/relationships/diagramColors" Target="../diagrams/colors16.xml"/><Relationship Id="rId4" Type="http://schemas.openxmlformats.org/officeDocument/2006/relationships/image" Target="../media/image20.png"/><Relationship Id="rId9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2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1.xml"/><Relationship Id="rId5" Type="http://schemas.openxmlformats.org/officeDocument/2006/relationships/image" Target="../media/image9.png"/><Relationship Id="rId10" Type="http://schemas.microsoft.com/office/2007/relationships/diagramDrawing" Target="../diagrams/drawing21.xml"/><Relationship Id="rId4" Type="http://schemas.openxmlformats.org/officeDocument/2006/relationships/image" Target="../media/image25.png"/><Relationship Id="rId9" Type="http://schemas.openxmlformats.org/officeDocument/2006/relationships/diagramColors" Target="../diagrams/colors21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diagramData" Target="../diagrams/data25.xml"/><Relationship Id="rId18" Type="http://schemas.openxmlformats.org/officeDocument/2006/relationships/diagramData" Target="../diagrams/data26.xml"/><Relationship Id="rId3" Type="http://schemas.openxmlformats.org/officeDocument/2006/relationships/diagramData" Target="../diagrams/data23.xml"/><Relationship Id="rId21" Type="http://schemas.openxmlformats.org/officeDocument/2006/relationships/diagramColors" Target="../diagrams/colors26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microsoft.com/office/2007/relationships/diagramDrawing" Target="../diagrams/drawing25.xml"/><Relationship Id="rId2" Type="http://schemas.openxmlformats.org/officeDocument/2006/relationships/notesSlide" Target="../notesSlides/notesSlide25.xml"/><Relationship Id="rId16" Type="http://schemas.openxmlformats.org/officeDocument/2006/relationships/diagramColors" Target="../diagrams/colors25.xml"/><Relationship Id="rId20" Type="http://schemas.openxmlformats.org/officeDocument/2006/relationships/diagramQuickStyle" Target="../diagrams/quickStyl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4.xml"/><Relationship Id="rId19" Type="http://schemas.openxmlformats.org/officeDocument/2006/relationships/diagramLayout" Target="../diagrams/layout26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diagramLayout" Target="../diagrams/layout25.xml"/><Relationship Id="rId22" Type="http://schemas.microsoft.com/office/2007/relationships/diagramDrawing" Target="../diagrams/drawin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1.pn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0.JP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7.xml"/><Relationship Id="rId5" Type="http://schemas.openxmlformats.org/officeDocument/2006/relationships/image" Target="../media/image14.png"/><Relationship Id="rId10" Type="http://schemas.microsoft.com/office/2007/relationships/diagramDrawing" Target="../diagrams/drawing7.xml"/><Relationship Id="rId4" Type="http://schemas.openxmlformats.org/officeDocument/2006/relationships/image" Target="../media/image13.JPG"/><Relationship Id="rId9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2" y="5029200"/>
            <a:ext cx="9324528" cy="838200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fr-FR" b="0" i="0" dirty="0">
                <a:solidFill>
                  <a:srgbClr val="404040"/>
                </a:solidFill>
              </a:rPr>
              <a:t>Journée de travail du 3/12/2018 de l’axe « Cancer et Neurosciences » du </a:t>
            </a:r>
            <a:r>
              <a:rPr lang="fr-FR" b="0" i="0" dirty="0" err="1">
                <a:solidFill>
                  <a:srgbClr val="404040"/>
                </a:solidFill>
              </a:rPr>
              <a:t>Cancéropôle</a:t>
            </a:r>
            <a:r>
              <a:rPr lang="fr-FR" b="0" i="0" dirty="0">
                <a:solidFill>
                  <a:srgbClr val="404040"/>
                </a:solidFill>
              </a:rPr>
              <a:t> Nord-Ouest</a:t>
            </a:r>
            <a:endParaRPr lang="fr-FR" dirty="0">
              <a:solidFill>
                <a:srgbClr val="404040"/>
              </a:solidFill>
            </a:endParaRP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fr-FR" b="0" i="0" dirty="0">
                <a:solidFill>
                  <a:srgbClr val="404040"/>
                </a:solidFill>
              </a:rPr>
              <a:t>Mylène Duivon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fr-FR" sz="4400" b="0" i="0" dirty="0">
                <a:solidFill>
                  <a:schemeClr val="bg1"/>
                </a:solidFill>
                <a:effectLst>
                  <a:outerShdw blurRad="88900" algn="ctr">
                    <a:prstClr val="black">
                      <a:alpha val="35000"/>
                    </a:prstClr>
                  </a:outerShdw>
                </a:effectLst>
                <a:latin typeface="Euphemia"/>
              </a:rPr>
              <a:t>Sommeil et troubles cognitifs dans les </a:t>
            </a:r>
            <a:r>
              <a:rPr lang="fr-FR" sz="4400" dirty="0">
                <a:effectLst>
                  <a:outerShdw blurRad="88900" algn="ctr">
                    <a:prstClr val="black">
                      <a:alpha val="35000"/>
                    </a:prstClr>
                  </a:outerShdw>
                </a:effectLst>
                <a:latin typeface="Euphemia"/>
              </a:rPr>
              <a:t>cancers hors SNC : </a:t>
            </a:r>
            <a:br>
              <a:rPr lang="fr-FR" sz="4400" dirty="0">
                <a:effectLst>
                  <a:outerShdw blurRad="88900" algn="ctr">
                    <a:prstClr val="black">
                      <a:alpha val="35000"/>
                    </a:prstClr>
                  </a:outerShdw>
                </a:effectLst>
                <a:latin typeface="Euphemia"/>
              </a:rPr>
            </a:br>
            <a:r>
              <a:rPr lang="fr-FR" sz="4400" dirty="0">
                <a:effectLst>
                  <a:outerShdw blurRad="88900" algn="ctr">
                    <a:prstClr val="black">
                      <a:alpha val="35000"/>
                    </a:prstClr>
                  </a:outerShdw>
                </a:effectLst>
                <a:latin typeface="Euphemia"/>
              </a:rPr>
              <a:t>Etat de l’art et présentation du protocole PROSOM-K</a:t>
            </a:r>
            <a:endParaRPr lang="fr-FR" sz="4400" b="0" i="0" dirty="0">
              <a:solidFill>
                <a:schemeClr val="bg1"/>
              </a:solidFill>
              <a:effectLst>
                <a:outerShdw blurRad="88900" algn="ctr">
                  <a:prstClr val="black">
                    <a:alpha val="35000"/>
                  </a:prstClr>
                </a:outerShdw>
              </a:effectLst>
              <a:latin typeface="Euphemia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56" y="476672"/>
            <a:ext cx="8621456" cy="685714"/>
          </a:xfrm>
          <a:prstGeom prst="rect">
            <a:avLst/>
          </a:prstGeom>
        </p:spPr>
      </p:pic>
      <p:pic>
        <p:nvPicPr>
          <p:cNvPr id="1026" name="Picture 2" descr="logo-unicanc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t="22598" r="12631" b="3888"/>
          <a:stretch>
            <a:fillRect/>
          </a:stretch>
        </p:blipFill>
        <p:spPr bwMode="auto">
          <a:xfrm>
            <a:off x="8891817" y="494637"/>
            <a:ext cx="1047188" cy="61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 descr="logo_u1077_tit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610" y="453769"/>
            <a:ext cx="1250781" cy="76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0996" y="453769"/>
            <a:ext cx="648435" cy="648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les paramètres de microstructure du sommeil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69876" y="1904999"/>
            <a:ext cx="5212977" cy="4088921"/>
          </a:xfrm>
        </p:spPr>
        <p:txBody>
          <a:bodyPr/>
          <a:lstStyle/>
          <a:p>
            <a:r>
              <a:rPr lang="fr-FR" dirty="0"/>
              <a:t>Transformation du signal EEG pour obtenir les bandes de fréquences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274942" y="2140816"/>
            <a:ext cx="4615370" cy="4088921"/>
          </a:xfrm>
        </p:spPr>
        <p:txBody>
          <a:bodyPr/>
          <a:lstStyle/>
          <a:p>
            <a:r>
              <a:rPr lang="fr-FR" dirty="0"/>
              <a:t>Bande delta : ondes </a:t>
            </a:r>
            <a:r>
              <a:rPr lang="fr-FR" dirty="0" smtClean="0"/>
              <a:t>lentes</a:t>
            </a:r>
          </a:p>
          <a:p>
            <a:endParaRPr lang="fr-FR" dirty="0"/>
          </a:p>
          <a:p>
            <a:r>
              <a:rPr lang="fr-FR" dirty="0"/>
              <a:t>Bande sigma : </a:t>
            </a:r>
            <a:r>
              <a:rPr lang="fr-FR" dirty="0" err="1" smtClean="0"/>
              <a:t>spindles</a:t>
            </a:r>
            <a:endParaRPr lang="fr-FR" dirty="0" smtClean="0"/>
          </a:p>
          <a:p>
            <a:endParaRPr lang="fr-FR" dirty="0"/>
          </a:p>
          <a:p>
            <a:r>
              <a:rPr lang="fr-FR" dirty="0"/>
              <a:t>Bande </a:t>
            </a:r>
            <a:r>
              <a:rPr lang="fr-FR" dirty="0" err="1"/>
              <a:t>theta</a:t>
            </a:r>
            <a:r>
              <a:rPr lang="fr-FR" dirty="0"/>
              <a:t> : consolidation et intégration des informations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</a:t>
            </a:r>
            <a:r>
              <a:rPr lang="fr-FR" dirty="0" smtClean="0"/>
              <a:t>cohérence</a:t>
            </a:r>
          </a:p>
          <a:p>
            <a:pPr marL="0" indent="0" algn="r">
              <a:buNone/>
            </a:pPr>
            <a:r>
              <a:rPr lang="fr-FR" sz="1800" dirty="0" err="1" smtClean="0"/>
              <a:t>Laventure</a:t>
            </a:r>
            <a:r>
              <a:rPr lang="fr-FR" sz="1800" dirty="0" smtClean="0"/>
              <a:t> et al., 2018</a:t>
            </a:r>
            <a:endParaRPr lang="fr-FR" sz="1800" dirty="0"/>
          </a:p>
        </p:txBody>
      </p:sp>
      <p:sp>
        <p:nvSpPr>
          <p:cNvPr id="10" name="Rectangle 9"/>
          <p:cNvSpPr/>
          <p:nvPr/>
        </p:nvSpPr>
        <p:spPr>
          <a:xfrm>
            <a:off x="569294" y="3075201"/>
            <a:ext cx="60050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dirty="0"/>
              <a:t>Graphique de la puissance spectrale d’une participante au cours de la </a:t>
            </a:r>
            <a:r>
              <a:rPr lang="fr-FR" dirty="0" smtClean="0"/>
              <a:t>nuit (bande de fréquence)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t="52854" b="-1"/>
          <a:stretch/>
        </p:blipFill>
        <p:spPr>
          <a:xfrm>
            <a:off x="81745" y="3645024"/>
            <a:ext cx="6984775" cy="2380343"/>
          </a:xfrm>
          <a:prstGeom prst="rect">
            <a:avLst/>
          </a:prstGeom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2664294821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 flipH="1">
            <a:off x="5864030" y="2412530"/>
            <a:ext cx="1543723" cy="1772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6902197" y="3501008"/>
            <a:ext cx="488360" cy="2705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6885001" y="3949459"/>
            <a:ext cx="462694" cy="61049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22876" y="5761242"/>
            <a:ext cx="60928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Hypnogramme d’une participante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344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fr-FR" sz="3200" b="0" i="0" spc="-30" dirty="0">
                <a:solidFill>
                  <a:srgbClr val="A6B727"/>
                </a:solidFill>
                <a:latin typeface="Euphemia"/>
                <a:ea typeface="+mj-ea"/>
                <a:cs typeface="+mj-cs"/>
              </a:rPr>
              <a:t>Etudes sur la qualité de sommeil dans les cancers </a:t>
            </a:r>
            <a:r>
              <a:rPr lang="fr-FR" spc="-30" dirty="0">
                <a:solidFill>
                  <a:srgbClr val="A6B727"/>
                </a:solidFill>
                <a:latin typeface="Euphemia"/>
              </a:rPr>
              <a:t>hors SNC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Évaluation subjective</a:t>
            </a:r>
          </a:p>
          <a:p>
            <a:pPr lvl="1"/>
            <a:r>
              <a:rPr lang="fr-FR" dirty="0"/>
              <a:t>Questionnaire et entretien</a:t>
            </a:r>
          </a:p>
          <a:p>
            <a:pPr lvl="1"/>
            <a:r>
              <a:rPr lang="fr-FR" dirty="0"/>
              <a:t>Troubles du sommeil rapportés par 30 à 75% de patients atteints d’un cancer </a:t>
            </a:r>
            <a:r>
              <a:rPr lang="fr-FR" sz="1800" dirty="0"/>
              <a:t>(</a:t>
            </a:r>
            <a:r>
              <a:rPr lang="fr-FR" sz="1800" dirty="0" smtClean="0"/>
              <a:t>Revues : </a:t>
            </a:r>
            <a:r>
              <a:rPr lang="fr-FR" sz="1800" dirty="0" err="1" smtClean="0"/>
              <a:t>Ancoli</a:t>
            </a:r>
            <a:r>
              <a:rPr lang="fr-FR" sz="1800" dirty="0" smtClean="0"/>
              <a:t>-Israël </a:t>
            </a:r>
            <a:r>
              <a:rPr lang="fr-FR" sz="1800" dirty="0"/>
              <a:t>2015, Chen et al., 2018)</a:t>
            </a:r>
            <a:endParaRPr lang="fr-FR" dirty="0"/>
          </a:p>
          <a:p>
            <a:pPr marL="388620" indent="-342900"/>
            <a:r>
              <a:rPr lang="fr-FR" dirty="0"/>
              <a:t>Évaluation objective</a:t>
            </a:r>
          </a:p>
          <a:p>
            <a:pPr lvl="1"/>
            <a:r>
              <a:rPr lang="fr-FR" dirty="0" err="1"/>
              <a:t>Actimètre</a:t>
            </a:r>
            <a:r>
              <a:rPr lang="fr-FR" dirty="0"/>
              <a:t> </a:t>
            </a:r>
            <a:r>
              <a:rPr lang="fr-FR" sz="1800" dirty="0"/>
              <a:t>(</a:t>
            </a:r>
            <a:r>
              <a:rPr lang="fr-FR" sz="1800" dirty="0" smtClean="0"/>
              <a:t>Revues : </a:t>
            </a:r>
            <a:r>
              <a:rPr lang="fr-FR" sz="1800" dirty="0" err="1" smtClean="0">
                <a:sym typeface="Wingdings" pitchFamily="2" charset="2"/>
              </a:rPr>
              <a:t>Madsen</a:t>
            </a:r>
            <a:r>
              <a:rPr lang="fr-FR" sz="1800" dirty="0" smtClean="0">
                <a:sym typeface="Wingdings" pitchFamily="2" charset="2"/>
              </a:rPr>
              <a:t> </a:t>
            </a:r>
            <a:r>
              <a:rPr lang="fr-FR" sz="1800" dirty="0">
                <a:sym typeface="Wingdings" pitchFamily="2" charset="2"/>
              </a:rPr>
              <a:t>et al., 2015, Chen et al., </a:t>
            </a:r>
            <a:r>
              <a:rPr lang="fr-FR" sz="1800" dirty="0" smtClean="0">
                <a:sym typeface="Wingdings" pitchFamily="2" charset="2"/>
              </a:rPr>
              <a:t>2018)</a:t>
            </a:r>
            <a:endParaRPr lang="fr-FR" sz="1800" dirty="0">
              <a:sym typeface="Wingdings" pitchFamily="2" charset="2"/>
            </a:endParaRPr>
          </a:p>
          <a:p>
            <a:pPr lvl="1"/>
            <a:r>
              <a:rPr lang="fr-FR" dirty="0">
                <a:sym typeface="Wingdings" pitchFamily="2" charset="2"/>
              </a:rPr>
              <a:t>PSG (5 études)</a:t>
            </a: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575670481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144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fr-FR" sz="3200" b="0" i="0" spc="-30" dirty="0">
                <a:solidFill>
                  <a:srgbClr val="A6B727"/>
                </a:solidFill>
                <a:latin typeface="Euphemia"/>
                <a:ea typeface="+mj-ea"/>
                <a:cs typeface="+mj-cs"/>
              </a:rPr>
              <a:t>Sommeil dans les cancers hors SNC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27325232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656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36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3201">
                    <a:tc>
                      <a:txBody>
                        <a:bodyPr/>
                        <a:lstStyle/>
                        <a:p>
                          <a:r>
                            <a:rPr lang="fr-FR" sz="1400" b="1" dirty="0" smtClean="0"/>
                            <a:t>Etudes avec PSG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78135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4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927760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Absence relative de SWS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Homme </a:t>
                          </a:r>
                          <a14:m>
                            <m:oMath xmlns:m="http://schemas.openxmlformats.org/officeDocument/2006/math">
                              <m:r>
                                <a:rPr lang="fr-FR" sz="1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</m:oMath>
                          </a14:m>
                          <a:r>
                            <a:rPr lang="fr-FR" sz="1200" dirty="0"/>
                            <a:t> Femme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46306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46306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75907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27325232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656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36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3201">
                    <a:tc>
                      <a:txBody>
                        <a:bodyPr/>
                        <a:lstStyle/>
                        <a:p>
                          <a:r>
                            <a:rPr lang="fr-FR" sz="1400" b="1" dirty="0" smtClean="0"/>
                            <a:t>Etudes avec PSG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78135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4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927760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36715" t="-141176" r="-483" b="-2215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46306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46306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75907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:r>
                            <a:rPr lang="fr-FR" sz="1400" b="1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Rectangle à coins arrondis 1"/>
          <p:cNvSpPr/>
          <p:nvPr/>
        </p:nvSpPr>
        <p:spPr>
          <a:xfrm>
            <a:off x="2277988" y="2348880"/>
            <a:ext cx="1224136" cy="3528392"/>
          </a:xfrm>
          <a:prstGeom prst="roundRect">
            <a:avLst>
              <a:gd name="adj" fmla="val 318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Légende encadrée 1 2"/>
          <p:cNvSpPr/>
          <p:nvPr/>
        </p:nvSpPr>
        <p:spPr>
          <a:xfrm>
            <a:off x="5301712" y="2618672"/>
            <a:ext cx="4536504" cy="1296144"/>
          </a:xfrm>
          <a:prstGeom prst="borderCallout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Rang d’âge : 30 à 80 ans</a:t>
            </a:r>
          </a:p>
          <a:p>
            <a:pPr algn="ctr"/>
            <a:r>
              <a:rPr lang="fr-FR" b="1" dirty="0"/>
              <a:t>Âge influence la qualité de sommeil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76209554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166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pc="-30" dirty="0">
                <a:solidFill>
                  <a:srgbClr val="A6B727"/>
                </a:solidFill>
              </a:rPr>
              <a:t>Sommeil dans les cancers hors SNC</a:t>
            </a:r>
            <a:endParaRPr lang="fr-FR" sz="3200" b="0" i="0" spc="-3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9160710"/>
                  </p:ext>
                </p:extLst>
              </p:nvPr>
            </p:nvGraphicFramePr>
            <p:xfrm>
              <a:off x="621804" y="1772816"/>
              <a:ext cx="11016000" cy="428233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13172">
                    <a:tc>
                      <a:txBody>
                        <a:bodyPr/>
                        <a:lstStyle/>
                        <a:p>
                          <a:r>
                            <a:rPr lang="fr-FR" sz="1400" b="1" dirty="0" smtClean="0"/>
                            <a:t>Etudes avec PSG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15038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Poumons / Sein </a:t>
                          </a:r>
                        </a:p>
                        <a:p>
                          <a:r>
                            <a:rPr lang="fr-FR" sz="1400" b="1" i="1" baseline="0" dirty="0"/>
                            <a:t>Tout stade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935784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</a:t>
                          </a:r>
                          <a:r>
                            <a:rPr lang="fr-FR" sz="1400" b="1" baseline="0" dirty="0"/>
                            <a:t> / P</a:t>
                          </a:r>
                          <a:r>
                            <a:rPr lang="fr-FR" sz="1400" b="1" dirty="0"/>
                            <a:t>oumons / </a:t>
                          </a:r>
                          <a:r>
                            <a:rPr lang="fr-FR" sz="1400" b="1" baseline="0" dirty="0"/>
                            <a:t>C</a:t>
                          </a:r>
                          <a:r>
                            <a:rPr lang="fr-FR" sz="1400" b="1" dirty="0"/>
                            <a:t>olorectal</a:t>
                          </a:r>
                          <a:r>
                            <a:rPr lang="fr-FR" sz="1400" b="1" baseline="0" dirty="0"/>
                            <a:t> / A</a:t>
                          </a:r>
                          <a:r>
                            <a:rPr lang="fr-FR" sz="1400" b="1" dirty="0"/>
                            <a:t>utres </a:t>
                          </a:r>
                        </a:p>
                        <a:p>
                          <a:r>
                            <a:rPr lang="fr-FR" sz="1400" b="1" i="1" dirty="0"/>
                            <a:t>Stade</a:t>
                          </a:r>
                          <a:r>
                            <a:rPr lang="fr-FR" sz="1400" b="1" i="1" baseline="0" dirty="0"/>
                            <a:t> III et IV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Absence relative de SWS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Homme </a:t>
                          </a:r>
                          <a14:m>
                            <m:oMath xmlns:m="http://schemas.openxmlformats.org/officeDocument/2006/math">
                              <m:r>
                                <a:rPr lang="fr-FR" sz="1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</m:oMath>
                          </a14:m>
                          <a:r>
                            <a:rPr lang="fr-FR" sz="1200" dirty="0"/>
                            <a:t> Femme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33918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  <a:r>
                            <a:rPr lang="fr-FR" sz="1400" b="1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33918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</a:p>
                        <a:p>
                          <a:r>
                            <a:rPr lang="fr-FR" sz="1400" b="1" i="1" dirty="0"/>
                            <a:t>Métastasiqu</a:t>
                          </a:r>
                          <a:r>
                            <a:rPr lang="fr-FR" sz="1400" b="1" i="0" dirty="0"/>
                            <a:t>e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71617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</a:p>
                        <a:p>
                          <a:r>
                            <a:rPr lang="fr-FR" sz="1400" b="1" i="1" dirty="0"/>
                            <a:t>Tout</a:t>
                          </a:r>
                          <a:r>
                            <a:rPr lang="fr-FR" sz="1400" b="1" i="1" baseline="0" dirty="0"/>
                            <a:t> stade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9160710"/>
                  </p:ext>
                </p:extLst>
              </p:nvPr>
            </p:nvGraphicFramePr>
            <p:xfrm>
              <a:off x="621804" y="1772816"/>
              <a:ext cx="11016000" cy="428233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r>
                            <a:rPr lang="fr-FR" sz="1400" b="1" dirty="0" smtClean="0"/>
                            <a:t>Etudes avec PSG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Poumons / Sein </a:t>
                          </a:r>
                        </a:p>
                        <a:p>
                          <a:r>
                            <a:rPr lang="fr-FR" sz="1400" b="1" i="1" baseline="0" dirty="0"/>
                            <a:t>Tout stade 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</a:t>
                          </a:r>
                          <a:r>
                            <a:rPr lang="fr-FR" sz="1400" b="1" baseline="0" dirty="0"/>
                            <a:t> / P</a:t>
                          </a:r>
                          <a:r>
                            <a:rPr lang="fr-FR" sz="1400" b="1" dirty="0"/>
                            <a:t>oumons / </a:t>
                          </a:r>
                          <a:r>
                            <a:rPr lang="fr-FR" sz="1400" b="1" baseline="0" dirty="0"/>
                            <a:t>C</a:t>
                          </a:r>
                          <a:r>
                            <a:rPr lang="fr-FR" sz="1400" b="1" dirty="0"/>
                            <a:t>olorectal</a:t>
                          </a:r>
                          <a:r>
                            <a:rPr lang="fr-FR" sz="1400" b="1" baseline="0" dirty="0"/>
                            <a:t> / A</a:t>
                          </a:r>
                          <a:r>
                            <a:rPr lang="fr-FR" sz="1400" b="1" dirty="0"/>
                            <a:t>utres </a:t>
                          </a:r>
                        </a:p>
                        <a:p>
                          <a:r>
                            <a:rPr lang="fr-FR" sz="1400" b="1" i="1" dirty="0"/>
                            <a:t>Stade</a:t>
                          </a:r>
                          <a:r>
                            <a:rPr lang="fr-FR" sz="1400" b="1" i="1" baseline="0" dirty="0"/>
                            <a:t> III et IV</a:t>
                          </a:r>
                          <a:endParaRPr lang="fr-FR" sz="1400" b="1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36715" t="-142308" r="-483" b="-2115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  <a:r>
                            <a:rPr lang="fr-FR" sz="1400" b="1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</a:p>
                        <a:p>
                          <a:r>
                            <a:rPr lang="fr-FR" sz="1400" b="1" i="1" dirty="0"/>
                            <a:t>Métastasiqu</a:t>
                          </a:r>
                          <a:r>
                            <a:rPr lang="fr-FR" sz="1400" b="1" i="0" dirty="0"/>
                            <a:t>e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716170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Sein </a:t>
                          </a:r>
                        </a:p>
                        <a:p>
                          <a:r>
                            <a:rPr lang="fr-FR" sz="1400" b="1" i="1" dirty="0"/>
                            <a:t>Tout</a:t>
                          </a:r>
                          <a:r>
                            <a:rPr lang="fr-FR" sz="1400" b="1" i="1" baseline="0" dirty="0"/>
                            <a:t> stade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à coins arrondis 4"/>
          <p:cNvSpPr/>
          <p:nvPr/>
        </p:nvSpPr>
        <p:spPr>
          <a:xfrm>
            <a:off x="3286100" y="2348880"/>
            <a:ext cx="1872208" cy="3600400"/>
          </a:xfrm>
          <a:prstGeom prst="roundRect">
            <a:avLst>
              <a:gd name="adj" fmla="val 2873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égende encadrée 1 6"/>
          <p:cNvSpPr/>
          <p:nvPr/>
        </p:nvSpPr>
        <p:spPr>
          <a:xfrm>
            <a:off x="6670937" y="2631059"/>
            <a:ext cx="3960440" cy="1085974"/>
          </a:xfrm>
          <a:prstGeom prst="borderCallout1">
            <a:avLst>
              <a:gd name="adj1" fmla="val 18750"/>
              <a:gd name="adj2" fmla="val -8333"/>
              <a:gd name="adj3" fmla="val 114561"/>
              <a:gd name="adj4" fmla="val -357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Tous types et stades </a:t>
            </a:r>
          </a:p>
          <a:p>
            <a:pPr algn="ctr"/>
            <a:r>
              <a:rPr lang="fr-FR" b="1" dirty="0"/>
              <a:t>de cancers confondus</a:t>
            </a: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76209554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078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pc="-30" dirty="0">
                <a:solidFill>
                  <a:srgbClr val="A6B727"/>
                </a:solidFill>
              </a:rPr>
              <a:t>Sommeil dans les cancers hors SNC</a:t>
            </a:r>
            <a:endParaRPr lang="fr-FR" sz="3200" b="0" i="0" spc="-3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368175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97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Poumons / Sein </a:t>
                          </a:r>
                        </a:p>
                        <a:p>
                          <a:r>
                            <a:rPr lang="fr-FR" sz="1200" b="0" i="1" baseline="0" dirty="0"/>
                            <a:t>Tout stade </a:t>
                          </a:r>
                          <a:endParaRPr lang="fr-FR" sz="1200" b="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62848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</a:t>
                          </a:r>
                          <a:r>
                            <a:rPr lang="fr-FR" sz="1200" b="0" baseline="0" dirty="0"/>
                            <a:t> / P</a:t>
                          </a:r>
                          <a:r>
                            <a:rPr lang="fr-FR" sz="1200" b="0" dirty="0"/>
                            <a:t>oumons / </a:t>
                          </a:r>
                          <a:r>
                            <a:rPr lang="fr-FR" sz="1200" b="0" baseline="0" dirty="0"/>
                            <a:t>C</a:t>
                          </a:r>
                          <a:r>
                            <a:rPr lang="fr-FR" sz="1200" b="0" dirty="0"/>
                            <a:t>olorectal</a:t>
                          </a:r>
                          <a:r>
                            <a:rPr lang="fr-FR" sz="1200" b="0" baseline="0" dirty="0"/>
                            <a:t> / A</a:t>
                          </a:r>
                          <a:r>
                            <a:rPr lang="fr-FR" sz="1200" b="0" dirty="0"/>
                            <a:t>utres </a:t>
                          </a:r>
                        </a:p>
                        <a:p>
                          <a:r>
                            <a:rPr lang="fr-FR" sz="1200" b="0" i="1" dirty="0"/>
                            <a:t>Stade</a:t>
                          </a:r>
                          <a:r>
                            <a:rPr lang="fr-FR" sz="1200" b="0" i="1" baseline="0" dirty="0"/>
                            <a:t> III et IV</a:t>
                          </a:r>
                          <a:endParaRPr lang="fr-FR" sz="1200" b="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</a:t>
                          </a:r>
                          <a:r>
                            <a:rPr lang="fr-FR" sz="1400" b="1" baseline="0" dirty="0"/>
                            <a:t> (1 semaine)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Absence relative de SWS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Homme </a:t>
                          </a:r>
                          <a14:m>
                            <m:oMath xmlns:m="http://schemas.openxmlformats.org/officeDocument/2006/math">
                              <m:r>
                                <a:rPr lang="fr-FR" sz="1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</m:oMath>
                          </a14:m>
                          <a:r>
                            <a:rPr lang="fr-FR" sz="1200" dirty="0"/>
                            <a:t> Femme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  <a:r>
                            <a:rPr lang="fr-FR" sz="1200" b="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 (Avant / 3sem</a:t>
                          </a:r>
                          <a:r>
                            <a:rPr lang="fr-FR" sz="1400" b="1" baseline="0" dirty="0"/>
                            <a:t> / 12 </a:t>
                          </a:r>
                          <a:r>
                            <a:rPr lang="fr-FR" sz="1400" b="1" baseline="0" dirty="0" err="1"/>
                            <a:t>sem</a:t>
                          </a:r>
                          <a:r>
                            <a:rPr lang="fr-FR" sz="1400" b="1" baseline="0" dirty="0"/>
                            <a:t>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</a:p>
                        <a:p>
                          <a:r>
                            <a:rPr lang="fr-FR" sz="1200" b="0" i="1" dirty="0"/>
                            <a:t>Métastasiqu</a:t>
                          </a:r>
                          <a:r>
                            <a:rPr lang="fr-FR" sz="1200" b="0" i="0" dirty="0"/>
                            <a:t>e</a:t>
                          </a:r>
                          <a:endParaRPr lang="fr-FR" sz="12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RT, HT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</a:p>
                        <a:p>
                          <a:r>
                            <a:rPr lang="fr-FR" sz="1200" b="0" i="1" dirty="0"/>
                            <a:t>Tout</a:t>
                          </a:r>
                          <a:r>
                            <a:rPr lang="fr-FR" sz="1200" b="0" i="1" baseline="0" dirty="0"/>
                            <a:t> stade</a:t>
                          </a:r>
                          <a:endParaRPr lang="fr-FR" sz="12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CT, RT, HT</a:t>
                          </a:r>
                        </a:p>
                        <a:p>
                          <a:r>
                            <a:rPr lang="fr-FR" sz="1400" b="1" dirty="0"/>
                            <a:t>( 1</a:t>
                          </a:r>
                          <a:r>
                            <a:rPr lang="fr-FR" sz="1400" b="1" baseline="0" dirty="0"/>
                            <a:t> à 10 ans)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  <a:p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368175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97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Poumons / Sein </a:t>
                          </a:r>
                        </a:p>
                        <a:p>
                          <a:r>
                            <a:rPr lang="fr-FR" sz="1200" b="0" i="1" baseline="0" dirty="0"/>
                            <a:t>Tout stade </a:t>
                          </a:r>
                          <a:endParaRPr lang="fr-FR" sz="1200" b="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62848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</a:t>
                          </a:r>
                          <a:r>
                            <a:rPr lang="fr-FR" sz="1200" b="0" baseline="0" dirty="0"/>
                            <a:t> / P</a:t>
                          </a:r>
                          <a:r>
                            <a:rPr lang="fr-FR" sz="1200" b="0" dirty="0"/>
                            <a:t>oumons / </a:t>
                          </a:r>
                          <a:r>
                            <a:rPr lang="fr-FR" sz="1200" b="0" baseline="0" dirty="0"/>
                            <a:t>C</a:t>
                          </a:r>
                          <a:r>
                            <a:rPr lang="fr-FR" sz="1200" b="0" dirty="0"/>
                            <a:t>olorectal</a:t>
                          </a:r>
                          <a:r>
                            <a:rPr lang="fr-FR" sz="1200" b="0" baseline="0" dirty="0"/>
                            <a:t> / A</a:t>
                          </a:r>
                          <a:r>
                            <a:rPr lang="fr-FR" sz="1200" b="0" dirty="0"/>
                            <a:t>utres </a:t>
                          </a:r>
                        </a:p>
                        <a:p>
                          <a:r>
                            <a:rPr lang="fr-FR" sz="1200" b="0" i="1" dirty="0"/>
                            <a:t>Stade</a:t>
                          </a:r>
                          <a:r>
                            <a:rPr lang="fr-FR" sz="1200" b="0" i="1" baseline="0" dirty="0"/>
                            <a:t> III et IV</a:t>
                          </a:r>
                          <a:endParaRPr lang="fr-FR" sz="1200" b="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</a:t>
                          </a:r>
                          <a:r>
                            <a:rPr lang="fr-FR" sz="1400" b="1" baseline="0" dirty="0"/>
                            <a:t> (1 semaine)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36715" t="-180159" r="-483" b="-281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  <a:r>
                            <a:rPr lang="fr-FR" sz="1200" b="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 (Avant / 3sem</a:t>
                          </a:r>
                          <a:r>
                            <a:rPr lang="fr-FR" sz="1400" b="1" baseline="0" dirty="0"/>
                            <a:t> / 12 </a:t>
                          </a:r>
                          <a:r>
                            <a:rPr lang="fr-FR" sz="1400" b="1" baseline="0" dirty="0" err="1"/>
                            <a:t>sem</a:t>
                          </a:r>
                          <a:r>
                            <a:rPr lang="fr-FR" sz="1400" b="1" baseline="0" dirty="0"/>
                            <a:t>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</a:p>
                        <a:p>
                          <a:r>
                            <a:rPr lang="fr-FR" sz="1200" b="0" i="1" dirty="0"/>
                            <a:t>Métastasiqu</a:t>
                          </a:r>
                          <a:r>
                            <a:rPr lang="fr-FR" sz="1200" b="0" i="0" dirty="0"/>
                            <a:t>e</a:t>
                          </a:r>
                          <a:endParaRPr lang="fr-FR" sz="12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CT, RT, HT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/>
                            <a:t>Sein </a:t>
                          </a:r>
                        </a:p>
                        <a:p>
                          <a:r>
                            <a:rPr lang="fr-FR" sz="1200" b="0" i="1" dirty="0"/>
                            <a:t>Tout</a:t>
                          </a:r>
                          <a:r>
                            <a:rPr lang="fr-FR" sz="1200" b="0" i="1" baseline="0" dirty="0"/>
                            <a:t> stade</a:t>
                          </a:r>
                          <a:endParaRPr lang="fr-FR" sz="12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CT, RT, HT</a:t>
                          </a:r>
                        </a:p>
                        <a:p>
                          <a:r>
                            <a:rPr lang="fr-FR" sz="1400" b="1" dirty="0"/>
                            <a:t>( 1</a:t>
                          </a:r>
                          <a:r>
                            <a:rPr lang="fr-FR" sz="1400" b="1" baseline="0" dirty="0"/>
                            <a:t> à 10 ans)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  <a:p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à coins arrondis 4"/>
          <p:cNvSpPr/>
          <p:nvPr/>
        </p:nvSpPr>
        <p:spPr>
          <a:xfrm>
            <a:off x="5014292" y="2348880"/>
            <a:ext cx="2088232" cy="3600400"/>
          </a:xfrm>
          <a:prstGeom prst="roundRect">
            <a:avLst>
              <a:gd name="adj" fmla="val 324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égende encadrée 1 6"/>
          <p:cNvSpPr/>
          <p:nvPr/>
        </p:nvSpPr>
        <p:spPr>
          <a:xfrm>
            <a:off x="7775623" y="2438808"/>
            <a:ext cx="4006181" cy="1800200"/>
          </a:xfrm>
          <a:prstGeom prst="borderCallout1">
            <a:avLst>
              <a:gd name="adj1" fmla="val 24629"/>
              <a:gd name="adj2" fmla="val -2397"/>
              <a:gd name="adj3" fmla="val 84649"/>
              <a:gd name="adj4" fmla="val -168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Tous traitements confondus</a:t>
            </a:r>
          </a:p>
          <a:p>
            <a:pPr algn="ctr"/>
            <a:r>
              <a:rPr lang="fr-FR" sz="1400" b="1" dirty="0"/>
              <a:t>(Pas d’évaluation de l’effet du traitement) </a:t>
            </a:r>
          </a:p>
          <a:p>
            <a:pPr algn="ctr"/>
            <a:endParaRPr lang="fr-FR" sz="1400" b="1" dirty="0"/>
          </a:p>
          <a:p>
            <a:pPr algn="ctr"/>
            <a:r>
              <a:rPr lang="fr-FR" b="1" dirty="0"/>
              <a:t>Long terme : 2 mois à 10 ans </a:t>
            </a:r>
          </a:p>
          <a:p>
            <a:pPr algn="ctr"/>
            <a:r>
              <a:rPr lang="fr-FR" sz="1400" b="1" dirty="0"/>
              <a:t>(effets indésirables traitements s’améliorent sur le long terme)</a:t>
            </a: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76209554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354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pc="-30" dirty="0">
                <a:solidFill>
                  <a:srgbClr val="A6B727"/>
                </a:solidFill>
              </a:rPr>
              <a:t>Sommeil dans les cancers hors SNC</a:t>
            </a:r>
            <a:endParaRPr lang="fr-FR" sz="3200" b="0" i="0" spc="-3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8833137"/>
                  </p:ext>
                </p:extLst>
              </p:nvPr>
            </p:nvGraphicFramePr>
            <p:xfrm>
              <a:off x="621804" y="1772816"/>
              <a:ext cx="11016000" cy="4283999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304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232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1945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69349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baseline="0" dirty="0"/>
                            <a:t>Poumon </a:t>
                          </a:r>
                          <a:r>
                            <a:rPr lang="fr-FR" sz="1400" b="1" dirty="0"/>
                            <a:t>(17[10H])</a:t>
                          </a:r>
                          <a:r>
                            <a:rPr lang="fr-FR" sz="1400" b="1" baseline="0" dirty="0"/>
                            <a:t> vs Sein (15) vs Ctrl </a:t>
                          </a:r>
                          <a:r>
                            <a:rPr lang="fr-FR" sz="1400" b="1" baseline="0" dirty="0" smtClean="0"/>
                            <a:t>sain (32</a:t>
                          </a:r>
                          <a:r>
                            <a:rPr lang="fr-FR" sz="1400" b="1" baseline="0" dirty="0"/>
                            <a:t>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baseline="0" dirty="0"/>
                            <a:t>Cancer (114[58H])</a:t>
                          </a:r>
                          <a:endParaRPr lang="fr-FR" sz="1400" b="1" dirty="0"/>
                        </a:p>
                        <a:p>
                          <a:r>
                            <a:rPr lang="fr-FR" sz="1400" b="1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Absence relative de SWS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Homme </a:t>
                          </a:r>
                          <a14:m>
                            <m:oMath xmlns:m="http://schemas.openxmlformats.org/officeDocument/2006/math">
                              <m:r>
                                <a:rPr lang="fr-FR" sz="1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</m:oMath>
                          </a14:m>
                          <a:r>
                            <a:rPr lang="fr-FR" sz="1200" dirty="0"/>
                            <a:t> Femme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ctrl </a:t>
                          </a:r>
                        </a:p>
                        <a:p>
                          <a:r>
                            <a:rPr lang="fr-FR" sz="1400" b="1" dirty="0"/>
                            <a:t>Cancer (23[3H])</a:t>
                          </a:r>
                        </a:p>
                        <a:p>
                          <a:r>
                            <a:rPr lang="fr-FR" sz="1400" b="1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ctrl</a:t>
                          </a:r>
                        </a:p>
                        <a:p>
                          <a:r>
                            <a:rPr lang="fr-FR" sz="1400" b="1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71011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Pas</a:t>
                          </a:r>
                          <a:r>
                            <a:rPr lang="fr-FR" sz="1400" b="1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8833137"/>
                  </p:ext>
                </p:extLst>
              </p:nvPr>
            </p:nvGraphicFramePr>
            <p:xfrm>
              <a:off x="621804" y="1772816"/>
              <a:ext cx="11016000" cy="4283999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304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232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1945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69349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baseline="0" dirty="0"/>
                            <a:t>Poumon </a:t>
                          </a:r>
                          <a:r>
                            <a:rPr lang="fr-FR" sz="1400" b="1" dirty="0"/>
                            <a:t>(17[10H])</a:t>
                          </a:r>
                          <a:r>
                            <a:rPr lang="fr-FR" sz="1400" b="1" baseline="0" dirty="0"/>
                            <a:t> vs Sein (15) vs Ctrl </a:t>
                          </a:r>
                          <a:r>
                            <a:rPr lang="fr-FR" sz="1400" b="1" baseline="0" dirty="0" smtClean="0"/>
                            <a:t>sain (32</a:t>
                          </a:r>
                          <a:r>
                            <a:rPr lang="fr-FR" sz="1400" b="1" baseline="0" dirty="0"/>
                            <a:t>)</a:t>
                          </a:r>
                          <a:endParaRPr lang="fr-FR" sz="1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 = troubles sommeil</a:t>
                          </a:r>
                        </a:p>
                        <a:p>
                          <a:r>
                            <a:rPr lang="fr-FR" sz="1200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baseline="0" dirty="0"/>
                            <a:t>Cancer (114[58H])</a:t>
                          </a:r>
                          <a:endParaRPr lang="fr-FR" sz="1400" b="1" dirty="0"/>
                        </a:p>
                        <a:p>
                          <a:r>
                            <a:rPr lang="fr-FR" sz="1400" b="1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93989" t="-166116" r="-546" b="-3190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ctrl </a:t>
                          </a:r>
                        </a:p>
                        <a:p>
                          <a:r>
                            <a:rPr lang="fr-FR" sz="1400" b="1" dirty="0"/>
                            <a:t>Cancer (23[3H])</a:t>
                          </a:r>
                        </a:p>
                        <a:p>
                          <a:r>
                            <a:rPr lang="fr-FR" sz="1400" b="1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73334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ctrl</a:t>
                          </a:r>
                        </a:p>
                        <a:p>
                          <a:r>
                            <a:rPr lang="fr-FR" sz="1400" b="1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71011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Pas</a:t>
                          </a:r>
                          <a:r>
                            <a:rPr lang="fr-FR" sz="1400" b="1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Bon (15) vs mauvais (11) sommeil (/PSQI)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Légende encadrée 1 4"/>
          <p:cNvSpPr/>
          <p:nvPr/>
        </p:nvSpPr>
        <p:spPr>
          <a:xfrm>
            <a:off x="1413892" y="2636912"/>
            <a:ext cx="4536504" cy="1728192"/>
          </a:xfrm>
          <a:prstGeom prst="borderCallout1">
            <a:avLst>
              <a:gd name="adj1" fmla="val 12566"/>
              <a:gd name="adj2" fmla="val 105800"/>
              <a:gd name="adj3" fmla="val 80204"/>
              <a:gd name="adj4" fmla="val 1216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Pas de groupe contrôle </a:t>
            </a:r>
          </a:p>
          <a:p>
            <a:pPr algn="ctr"/>
            <a:r>
              <a:rPr lang="fr-FR" sz="1400" b="1" dirty="0"/>
              <a:t>(Pas d’évaluation de l’effet du cancer) </a:t>
            </a:r>
            <a:endParaRPr lang="fr-FR" b="1" dirty="0"/>
          </a:p>
          <a:p>
            <a:pPr algn="ctr"/>
            <a:r>
              <a:rPr lang="fr-FR" b="1" dirty="0"/>
              <a:t>Hommes et femmes </a:t>
            </a:r>
          </a:p>
          <a:p>
            <a:pPr algn="ctr"/>
            <a:r>
              <a:rPr lang="fr-FR" b="1" dirty="0"/>
              <a:t>Sexe connu pour son influence sur le sommeil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960452" y="2348880"/>
            <a:ext cx="2446328" cy="3600400"/>
          </a:xfrm>
          <a:prstGeom prst="roundRect">
            <a:avLst>
              <a:gd name="adj" fmla="val 188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76209554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437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2876" y="609600"/>
            <a:ext cx="10362736" cy="1066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pc="-30" dirty="0">
                <a:solidFill>
                  <a:srgbClr val="A6B727"/>
                </a:solidFill>
              </a:rPr>
              <a:t>Sommeil dans les cancers hors SNC</a:t>
            </a:r>
            <a:endParaRPr lang="fr-FR" sz="3200" b="0" i="0" spc="-3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8298715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97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Poumon = troubles sommeil</a:t>
                          </a:r>
                        </a:p>
                        <a:p>
                          <a:r>
                            <a:rPr lang="fr-FR" sz="1400" b="1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62848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Absence relative de SWS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/>
                            <a:t>Homme </a:t>
                          </a:r>
                          <a14:m>
                            <m:oMath xmlns:m="http://schemas.openxmlformats.org/officeDocument/2006/math">
                              <m:r>
                                <a:rPr lang="fr-F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</m:oMath>
                          </a14:m>
                          <a:r>
                            <a:rPr lang="fr-FR" sz="1400" b="1" dirty="0"/>
                            <a:t> Femme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  <a:p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8298715"/>
                  </p:ext>
                </p:extLst>
              </p:nvPr>
            </p:nvGraphicFramePr>
            <p:xfrm>
              <a:off x="621804" y="1772816"/>
              <a:ext cx="11016000" cy="428400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728000">
                      <a:extLst>
                        <a:ext uri="{9D8B030D-6E8A-4147-A177-3AD203B41FA5}">
                          <a16:colId xmlns:a16="http://schemas.microsoft.com/office/drawing/2014/main" val="285743888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59705660"/>
                        </a:ext>
                      </a:extLst>
                    </a:gridCol>
                    <a:gridCol w="1728000">
                      <a:extLst>
                        <a:ext uri="{9D8B030D-6E8A-4147-A177-3AD203B41FA5}">
                          <a16:colId xmlns:a16="http://schemas.microsoft.com/office/drawing/2014/main" val="395299017"/>
                        </a:ext>
                      </a:extLst>
                    </a:gridCol>
                    <a:gridCol w="1944000">
                      <a:extLst>
                        <a:ext uri="{9D8B030D-6E8A-4147-A177-3AD203B41FA5}">
                          <a16:colId xmlns:a16="http://schemas.microsoft.com/office/drawing/2014/main" val="2577435649"/>
                        </a:ext>
                      </a:extLst>
                    </a:gridCol>
                    <a:gridCol w="2016000">
                      <a:extLst>
                        <a:ext uri="{9D8B030D-6E8A-4147-A177-3AD203B41FA5}">
                          <a16:colId xmlns:a16="http://schemas.microsoft.com/office/drawing/2014/main" val="695042059"/>
                        </a:ext>
                      </a:extLst>
                    </a:gridCol>
                    <a:gridCol w="2520000">
                      <a:extLst>
                        <a:ext uri="{9D8B030D-6E8A-4147-A177-3AD203B41FA5}">
                          <a16:colId xmlns:a16="http://schemas.microsoft.com/office/drawing/2014/main" val="988302300"/>
                        </a:ext>
                      </a:extLst>
                    </a:gridCol>
                  </a:tblGrid>
                  <a:tr h="52973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400" b="1" dirty="0" smtClean="0"/>
                            <a:t>Etudes avec PSG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Age [rang]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Cancer</a:t>
                          </a:r>
                          <a:r>
                            <a:rPr lang="fr-FR" sz="1400" baseline="0" dirty="0"/>
                            <a:t> (stade)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Traitement(temps après traitement)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Groupe</a:t>
                          </a:r>
                          <a:r>
                            <a:rPr lang="fr-FR" sz="1400" baseline="0" dirty="0"/>
                            <a:t> (n)</a:t>
                          </a:r>
                          <a:endParaRPr lang="fr-FR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dirty="0"/>
                            <a:t>Résultat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2970201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Silberfab</a:t>
                          </a:r>
                          <a:r>
                            <a:rPr lang="fr-FR" sz="1200" dirty="0"/>
                            <a:t> et al.,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60 [33-80]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12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[38-70] </a:t>
                          </a:r>
                          <a:endParaRPr lang="fr-FR" sz="1200" i="1" dirty="0"/>
                        </a:p>
                        <a:p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Poumons / Sein </a:t>
                          </a:r>
                        </a:p>
                        <a:p>
                          <a:r>
                            <a:rPr lang="fr-FR" sz="1200" i="1" baseline="0" dirty="0"/>
                            <a:t>Tout stade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(7 à 8 mois après diagnostique)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Poumon </a:t>
                          </a:r>
                          <a:r>
                            <a:rPr lang="fr-FR" sz="1200" dirty="0"/>
                            <a:t>(17[10H])</a:t>
                          </a:r>
                          <a:r>
                            <a:rPr lang="fr-FR" sz="1200" baseline="0" dirty="0"/>
                            <a:t> vs Sein (15)</a:t>
                          </a:r>
                        </a:p>
                        <a:p>
                          <a:r>
                            <a:rPr lang="fr-FR" sz="1200" baseline="0" dirty="0"/>
                            <a:t>vs Ctrl (32)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Poumon = troubles sommeil</a:t>
                          </a:r>
                        </a:p>
                        <a:p>
                          <a:r>
                            <a:rPr lang="fr-FR" sz="1400" b="1" dirty="0"/>
                            <a:t>Sein = Ctrl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27923190"/>
                      </a:ext>
                    </a:extLst>
                  </a:tr>
                  <a:tr h="762848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Parker et al., 2008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51 [30-75] 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</a:t>
                          </a:r>
                          <a:r>
                            <a:rPr lang="fr-FR" sz="1200" baseline="0" dirty="0"/>
                            <a:t> / P</a:t>
                          </a:r>
                          <a:r>
                            <a:rPr lang="fr-FR" sz="1200" dirty="0"/>
                            <a:t>oumons / </a:t>
                          </a:r>
                          <a:r>
                            <a:rPr lang="fr-FR" sz="1200" baseline="0" dirty="0"/>
                            <a:t>C</a:t>
                          </a:r>
                          <a:r>
                            <a:rPr lang="fr-FR" sz="1200" dirty="0"/>
                            <a:t>olorectal</a:t>
                          </a:r>
                          <a:r>
                            <a:rPr lang="fr-FR" sz="1200" baseline="0" dirty="0"/>
                            <a:t> / A</a:t>
                          </a:r>
                          <a:r>
                            <a:rPr lang="fr-FR" sz="1200" dirty="0"/>
                            <a:t>utres </a:t>
                          </a:r>
                        </a:p>
                        <a:p>
                          <a:r>
                            <a:rPr lang="fr-FR" sz="1200" i="1" dirty="0"/>
                            <a:t>Stade</a:t>
                          </a:r>
                          <a:r>
                            <a:rPr lang="fr-FR" sz="1200" i="1" baseline="0" dirty="0"/>
                            <a:t> III et IV</a:t>
                          </a:r>
                          <a:endParaRPr lang="fr-FR" sz="1200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</a:t>
                          </a:r>
                          <a:r>
                            <a:rPr lang="fr-FR" sz="1200" baseline="0" dirty="0"/>
                            <a:t> (1 semaine)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 de Ctrl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aseline="0" dirty="0"/>
                            <a:t>Cancer (114[58H])</a:t>
                          </a:r>
                          <a:endParaRPr lang="fr-FR" sz="1200" dirty="0"/>
                        </a:p>
                        <a:p>
                          <a:r>
                            <a:rPr lang="fr-FR" sz="1200" dirty="0"/>
                            <a:t>vs données normatives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36715" t="-180159" r="-483" b="-281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35731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Roscoe et al., 2011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53 [37-67]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  <a:r>
                            <a:rPr lang="fr-FR" sz="1200" baseline="0" dirty="0"/>
                            <a:t>/ Colorectal / Lymphome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 (Avant / 3sem</a:t>
                          </a:r>
                          <a:r>
                            <a:rPr lang="fr-FR" sz="1200" baseline="0" dirty="0"/>
                            <a:t> / 12 </a:t>
                          </a:r>
                          <a:r>
                            <a:rPr lang="fr-FR" sz="1200" baseline="0" dirty="0" err="1"/>
                            <a:t>sem</a:t>
                          </a:r>
                          <a:r>
                            <a:rPr lang="fr-FR" sz="1200" baseline="0" dirty="0"/>
                            <a:t>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 </a:t>
                          </a:r>
                        </a:p>
                        <a:p>
                          <a:r>
                            <a:rPr lang="fr-FR" sz="1200" dirty="0"/>
                            <a:t>Cancer (23[3H])</a:t>
                          </a:r>
                        </a:p>
                        <a:p>
                          <a:r>
                            <a:rPr lang="fr-FR" sz="1200" dirty="0"/>
                            <a:t>vs temps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Pas de changement avant et après CT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88687037"/>
                      </a:ext>
                    </a:extLst>
                  </a:tr>
                  <a:tr h="654373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Aldridge-gerry</a:t>
                          </a:r>
                          <a:r>
                            <a:rPr lang="fr-FR" sz="1200" dirty="0"/>
                            <a:t> et al., 2013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58 [45-75]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Métastasiqu</a:t>
                          </a:r>
                          <a:r>
                            <a:rPr lang="fr-FR" sz="1200" i="0" dirty="0"/>
                            <a:t>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CT, RT (2mois à 10ans)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Pas de ctrl</a:t>
                          </a:r>
                        </a:p>
                        <a:p>
                          <a:r>
                            <a:rPr lang="fr-FR" sz="1200" dirty="0"/>
                            <a:t>Sein(103) fort vs faible symptômes dépressifs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Patientes les + dépressives ont + de REM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13061227"/>
                      </a:ext>
                    </a:extLst>
                  </a:tr>
                  <a:tr h="841337">
                    <a:tc>
                      <a:txBody>
                        <a:bodyPr/>
                        <a:lstStyle/>
                        <a:p>
                          <a:r>
                            <a:rPr lang="fr-FR" sz="1200" dirty="0" err="1"/>
                            <a:t>Reinsel</a:t>
                          </a:r>
                          <a:r>
                            <a:rPr lang="fr-FR" sz="1200" dirty="0"/>
                            <a:t> et al., 2015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54 [39-80]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/>
                            <a:t>Sein </a:t>
                          </a:r>
                        </a:p>
                        <a:p>
                          <a:r>
                            <a:rPr lang="fr-FR" sz="1200" i="1" dirty="0"/>
                            <a:t>Tout</a:t>
                          </a:r>
                          <a:r>
                            <a:rPr lang="fr-FR" sz="1200" i="1" baseline="0" dirty="0"/>
                            <a:t> stade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CT, RT, HT</a:t>
                          </a:r>
                        </a:p>
                        <a:p>
                          <a:r>
                            <a:rPr lang="fr-FR" sz="1200" dirty="0"/>
                            <a:t>( 1</a:t>
                          </a:r>
                          <a:r>
                            <a:rPr lang="fr-FR" sz="1200" baseline="0" dirty="0"/>
                            <a:t> à 10 ans)</a:t>
                          </a:r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Pas</a:t>
                          </a:r>
                          <a:r>
                            <a:rPr lang="fr-FR" sz="1200" baseline="0" dirty="0"/>
                            <a:t> de ctrl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dirty="0"/>
                            <a:t>Bon (15) vs mauvais (11) sommeil (/PSQI)</a:t>
                          </a:r>
                        </a:p>
                        <a:p>
                          <a:endParaRPr lang="fr-FR" sz="12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400" b="1" dirty="0"/>
                            <a:t>Bon = Mauvais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4455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à coins arrondis 4"/>
          <p:cNvSpPr/>
          <p:nvPr/>
        </p:nvSpPr>
        <p:spPr>
          <a:xfrm>
            <a:off x="9045516" y="2348880"/>
            <a:ext cx="2592288" cy="3528392"/>
          </a:xfrm>
          <a:prstGeom prst="roundRect">
            <a:avLst>
              <a:gd name="adj" fmla="val 210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égende encadrée 1 6"/>
          <p:cNvSpPr/>
          <p:nvPr/>
        </p:nvSpPr>
        <p:spPr>
          <a:xfrm>
            <a:off x="3142084" y="2642787"/>
            <a:ext cx="4824536" cy="1440160"/>
          </a:xfrm>
          <a:prstGeom prst="borderCallout1">
            <a:avLst>
              <a:gd name="adj1" fmla="val 12566"/>
              <a:gd name="adj2" fmla="val 105800"/>
              <a:gd name="adj3" fmla="val 80204"/>
              <a:gd name="adj4" fmla="val 1216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Analyse des % de stades de sommeil</a:t>
            </a:r>
          </a:p>
          <a:p>
            <a:pPr algn="ctr"/>
            <a:r>
              <a:rPr lang="fr-FR" b="1" dirty="0"/>
              <a:t>Pas de conclusion possible quant à la qualité du sommeil dans le cancer hors SNC</a:t>
            </a: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76209554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026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fr-FR">
                <a:solidFill>
                  <a:srgbClr val="A6B727"/>
                </a:solidFill>
                <a:latin typeface="Euphemia"/>
              </a:rPr>
              <a:t>Liens cognition et sommeil dans les cancers non-CNS</a:t>
            </a:r>
            <a:endParaRPr lang="fr-FR" sz="3200" b="0" i="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96" y="1712622"/>
            <a:ext cx="4541321" cy="23042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600" y="1726531"/>
            <a:ext cx="4763802" cy="242825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905" y="4204919"/>
            <a:ext cx="4723839" cy="184906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703" y="5962885"/>
            <a:ext cx="2592288" cy="314289"/>
          </a:xfrm>
          <a:prstGeom prst="rect">
            <a:avLst/>
          </a:prstGeom>
        </p:spPr>
      </p:pic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215711377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1722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437905" y="4204919"/>
            <a:ext cx="4723839" cy="184906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49796" y="1712622"/>
            <a:ext cx="4541321" cy="23042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6865600" y="1726531"/>
            <a:ext cx="4763802" cy="24282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>
                <a:solidFill>
                  <a:srgbClr val="A6B727"/>
                </a:solidFill>
                <a:latin typeface="Euphemia"/>
              </a:rPr>
              <a:t>Liens cognition et sommeil dans les cancers non-CNS</a:t>
            </a:r>
            <a:endParaRPr lang="fr-FR" sz="3200" b="0" i="0" dirty="0">
              <a:solidFill>
                <a:srgbClr val="A6B727"/>
              </a:solidFill>
              <a:latin typeface="Euphemia"/>
              <a:ea typeface="+mj-ea"/>
              <a:cs typeface="+mj-cs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Caplette-gingras</a:t>
            </a:r>
            <a:r>
              <a:rPr lang="fr-FR" dirty="0" smtClean="0"/>
              <a:t> </a:t>
            </a:r>
            <a:r>
              <a:rPr lang="fr-FR" dirty="0"/>
              <a:t>et al., 2013 : patientes avec plaintes de sommeil ont de moins bonnes performances en mémoire épisodique et aux fonctions exécutives</a:t>
            </a:r>
          </a:p>
          <a:p>
            <a:r>
              <a:rPr lang="fr-FR" dirty="0" err="1"/>
              <a:t>Poh</a:t>
            </a:r>
            <a:r>
              <a:rPr lang="fr-FR" dirty="0"/>
              <a:t> Loh et al., 2017 : pas d’association entre plaintes du sommeil et cognition</a:t>
            </a:r>
          </a:p>
          <a:p>
            <a:r>
              <a:rPr lang="fr-FR" dirty="0"/>
              <a:t>Xu et al., 2018 : qualité de sommeil modérément liée à la cognition durant la chimiothérapie</a:t>
            </a:r>
          </a:p>
          <a:p>
            <a:r>
              <a:rPr lang="fr-FR" b="1" dirty="0"/>
              <a:t>Limites : </a:t>
            </a:r>
            <a:r>
              <a:rPr lang="fr-FR" dirty="0"/>
              <a:t>évaluation subjective du sommeil, seulement 1 avec groupe contrôle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5458703" y="5962885"/>
            <a:ext cx="2592288" cy="314289"/>
          </a:xfrm>
          <a:prstGeom prst="rect">
            <a:avLst/>
          </a:prstGeom>
        </p:spPr>
      </p:pic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2869541579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7268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fr-FR" sz="3200" b="0" i="0" dirty="0">
                <a:solidFill>
                  <a:srgbClr val="A6B727"/>
                </a:solidFill>
                <a:latin typeface="Euphemia"/>
                <a:ea typeface="+mj-ea"/>
                <a:cs typeface="+mj-cs"/>
              </a:rPr>
              <a:t>Intérêt d’étudier le sommeil dans les cancers hors SNC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l" defTabSz="914400">
              <a:lnSpc>
                <a:spcPct val="90000"/>
              </a:lnSpc>
              <a:spcBef>
                <a:spcPts val="1800"/>
              </a:spcBef>
              <a:buClr>
                <a:srgbClr val="404040"/>
              </a:buClr>
              <a:buSzPct val="80000"/>
              <a:buFont typeface="Wingdings"/>
              <a:buChar char="§"/>
            </a:pPr>
            <a:r>
              <a:rPr lang="fr-FR" sz="2400" b="0" i="0" dirty="0">
                <a:solidFill>
                  <a:srgbClr val="404040"/>
                </a:solidFill>
                <a:latin typeface="Euphemia"/>
                <a:ea typeface="+mn-ea"/>
                <a:cs typeface="+mn-cs"/>
              </a:rPr>
              <a:t>Mettre en évidence les troubles du sommeil</a:t>
            </a:r>
          </a:p>
          <a:p>
            <a:pPr lvl="1">
              <a:buClr>
                <a:srgbClr val="404040"/>
              </a:buClr>
            </a:pPr>
            <a:r>
              <a:rPr lang="fr-FR" dirty="0">
                <a:solidFill>
                  <a:srgbClr val="404040"/>
                </a:solidFill>
                <a:latin typeface="Euphemia"/>
              </a:rPr>
              <a:t>Evaluation objective et approfondie (macro- et </a:t>
            </a:r>
            <a:r>
              <a:rPr lang="fr-FR" dirty="0" err="1">
                <a:solidFill>
                  <a:srgbClr val="404040"/>
                </a:solidFill>
                <a:latin typeface="Euphemia"/>
              </a:rPr>
              <a:t>microstucture</a:t>
            </a:r>
            <a:r>
              <a:rPr lang="fr-FR" dirty="0">
                <a:solidFill>
                  <a:srgbClr val="404040"/>
                </a:solidFill>
                <a:latin typeface="Euphemia"/>
              </a:rPr>
              <a:t>) du sommeil avec la PSG</a:t>
            </a:r>
          </a:p>
          <a:p>
            <a:pPr lvl="1">
              <a:buClr>
                <a:srgbClr val="404040"/>
              </a:buClr>
            </a:pPr>
            <a:r>
              <a:rPr lang="fr-FR" b="0" i="0" dirty="0">
                <a:solidFill>
                  <a:srgbClr val="404040"/>
                </a:solidFill>
                <a:latin typeface="Euphemia"/>
                <a:ea typeface="+mn-ea"/>
                <a:cs typeface="+mn-cs"/>
              </a:rPr>
              <a:t>Evaluation de l’impact du cancer et de ses traitements</a:t>
            </a:r>
          </a:p>
          <a:p>
            <a:pPr marL="0" indent="0">
              <a:buClr>
                <a:srgbClr val="404040"/>
              </a:buClr>
              <a:buNone/>
            </a:pPr>
            <a:r>
              <a:rPr lang="fr-FR" dirty="0">
                <a:solidFill>
                  <a:srgbClr val="404040"/>
                </a:solidFill>
                <a:latin typeface="Euphemia"/>
                <a:sym typeface="Wingdings" panose="05000000000000000000" pitchFamily="2" charset="2"/>
              </a:rPr>
              <a:t> </a:t>
            </a:r>
            <a:r>
              <a:rPr lang="fr-FR" dirty="0">
                <a:latin typeface="Euphemia"/>
                <a:sym typeface="Wingdings" panose="05000000000000000000" pitchFamily="2" charset="2"/>
              </a:rPr>
              <a:t>En tenir compte lors de la prise en charge</a:t>
            </a:r>
            <a:endParaRPr lang="fr-FR" dirty="0">
              <a:latin typeface="Euphemia"/>
            </a:endParaRPr>
          </a:p>
          <a:p>
            <a:pPr marL="274320" indent="-274320" algn="l" defTabSz="914400">
              <a:lnSpc>
                <a:spcPct val="90000"/>
              </a:lnSpc>
              <a:spcBef>
                <a:spcPts val="1800"/>
              </a:spcBef>
              <a:buClr>
                <a:srgbClr val="404040"/>
              </a:buClr>
              <a:buSzPct val="80000"/>
              <a:buFont typeface="Wingdings"/>
              <a:buChar char="§"/>
            </a:pPr>
            <a:r>
              <a:rPr lang="fr-FR" dirty="0">
                <a:solidFill>
                  <a:srgbClr val="404040"/>
                </a:solidFill>
                <a:latin typeface="Euphemia"/>
              </a:rPr>
              <a:t>Montrer son lien avec la cognition </a:t>
            </a:r>
          </a:p>
          <a:p>
            <a:pPr lvl="1">
              <a:buClr>
                <a:srgbClr val="404040"/>
              </a:buClr>
            </a:pPr>
            <a:r>
              <a:rPr lang="fr-FR" dirty="0">
                <a:solidFill>
                  <a:srgbClr val="404040"/>
                </a:solidFill>
                <a:latin typeface="Euphemia"/>
              </a:rPr>
              <a:t>Evaluation objective du lien cognition et sommeil </a:t>
            </a:r>
          </a:p>
          <a:p>
            <a:pPr lvl="1">
              <a:buClr>
                <a:srgbClr val="404040"/>
              </a:buClr>
            </a:pPr>
            <a:r>
              <a:rPr lang="fr-FR" dirty="0">
                <a:solidFill>
                  <a:srgbClr val="404040"/>
                </a:solidFill>
                <a:latin typeface="Euphemia"/>
              </a:rPr>
              <a:t>Prise en compte de la qualité de sommeil lors du suivi cognitif</a:t>
            </a:r>
          </a:p>
          <a:p>
            <a:pPr marL="0" indent="0">
              <a:buClr>
                <a:srgbClr val="404040"/>
              </a:buClr>
              <a:buNone/>
            </a:pPr>
            <a:r>
              <a:rPr lang="fr-FR" b="0" i="0" dirty="0">
                <a:solidFill>
                  <a:srgbClr val="404040"/>
                </a:solidFill>
                <a:latin typeface="Euphemia"/>
                <a:ea typeface="+mn-ea"/>
                <a:cs typeface="+mn-cs"/>
                <a:sym typeface="Wingdings" panose="05000000000000000000" pitchFamily="2" charset="2"/>
              </a:rPr>
              <a:t> Adapter la prise en charge de la cognition</a:t>
            </a:r>
            <a:endParaRPr lang="fr-FR" b="0" i="0" dirty="0">
              <a:solidFill>
                <a:srgbClr val="404040"/>
              </a:solidFill>
              <a:latin typeface="Euphemia"/>
              <a:ea typeface="+mn-ea"/>
              <a:cs typeface="+mn-cs"/>
            </a:endParaRPr>
          </a:p>
          <a:p>
            <a:pPr marL="274320" lvl="1" indent="0">
              <a:spcBef>
                <a:spcPts val="1800"/>
              </a:spcBef>
              <a:buClr>
                <a:srgbClr val="404040"/>
              </a:buClr>
              <a:buSzPct val="80000"/>
              <a:buNone/>
            </a:pPr>
            <a:endParaRPr lang="fr-FR" dirty="0">
              <a:solidFill>
                <a:srgbClr val="404040"/>
              </a:solidFill>
              <a:latin typeface="Euphemia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539971684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83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 la présentation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fr-FR" dirty="0"/>
              <a:t>Rappels sur le sommeil chez le sujet sain</a:t>
            </a:r>
          </a:p>
          <a:p>
            <a:pPr marL="788670" lvl="1" indent="-514350">
              <a:buFont typeface="+mj-lt"/>
              <a:buAutoNum type="arabicPeriod"/>
            </a:pPr>
            <a:r>
              <a:rPr lang="fr-FR" dirty="0"/>
              <a:t>Evaluation du sommeil</a:t>
            </a:r>
          </a:p>
          <a:p>
            <a:pPr marL="788670" lvl="1" indent="-514350">
              <a:buFont typeface="+mj-lt"/>
              <a:buAutoNum type="arabicPeriod"/>
            </a:pPr>
            <a:r>
              <a:rPr lang="fr-FR" dirty="0"/>
              <a:t>Paramètres du sommeil et lien avec la mémoire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/>
              <a:t>Sommeil et cancers hors SNC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/>
              <a:t>Sommeil et cognition dans les cancers hors SNC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/>
              <a:t>Présentation du protocole PROSOM-K</a:t>
            </a:r>
          </a:p>
        </p:txBody>
      </p:sp>
    </p:spTree>
    <p:extLst>
      <p:ext uri="{BB962C8B-B14F-4D97-AF65-F5344CB8AC3E}">
        <p14:creationId xmlns:p14="http://schemas.microsoft.com/office/powerpoint/2010/main" val="286851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598" cy="106409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Responsable</a:t>
            </a:r>
            <a:r>
              <a:rPr lang="en-US" dirty="0"/>
              <a:t> du </a:t>
            </a:r>
            <a:r>
              <a:rPr lang="en-US" dirty="0" err="1"/>
              <a:t>protocole</a:t>
            </a:r>
            <a:r>
              <a:rPr lang="en-US" dirty="0"/>
              <a:t> : </a:t>
            </a:r>
            <a:r>
              <a:rPr lang="en-US" dirty="0" err="1"/>
              <a:t>Bénédicte</a:t>
            </a:r>
            <a:r>
              <a:rPr lang="en-US" dirty="0"/>
              <a:t> </a:t>
            </a:r>
            <a:r>
              <a:rPr lang="en-US" dirty="0" err="1" smtClean="0"/>
              <a:t>Giffard</a:t>
            </a:r>
            <a:endParaRPr lang="en-US" dirty="0" smtClean="0"/>
          </a:p>
          <a:p>
            <a:r>
              <a:rPr lang="en-US" dirty="0" err="1" smtClean="0"/>
              <a:t>Médecin</a:t>
            </a:r>
            <a:r>
              <a:rPr lang="en-US" dirty="0" smtClean="0"/>
              <a:t> </a:t>
            </a:r>
            <a:r>
              <a:rPr lang="en-US" dirty="0" err="1" smtClean="0"/>
              <a:t>investigateur</a:t>
            </a:r>
            <a:r>
              <a:rPr lang="en-US" dirty="0" smtClean="0"/>
              <a:t> : Florence Joly</a:t>
            </a:r>
          </a:p>
          <a:p>
            <a:r>
              <a:rPr lang="en-US" dirty="0" err="1" smtClean="0"/>
              <a:t>Promoteur</a:t>
            </a:r>
            <a:r>
              <a:rPr lang="en-US" dirty="0" smtClean="0"/>
              <a:t> : Centre François </a:t>
            </a:r>
            <a:r>
              <a:rPr lang="en-US" dirty="0" err="1" smtClean="0"/>
              <a:t>Baclesse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PROSOM-K</a:t>
            </a:r>
            <a:br>
              <a:rPr lang="en-US" sz="5300" dirty="0"/>
            </a:br>
            <a:r>
              <a:rPr lang="en-US" sz="5300" dirty="0"/>
              <a:t>Etude de </a:t>
            </a:r>
            <a:r>
              <a:rPr lang="en-US" sz="5300" dirty="0" err="1"/>
              <a:t>l’influence</a:t>
            </a:r>
            <a:r>
              <a:rPr lang="en-US" sz="5300" dirty="0"/>
              <a:t> du </a:t>
            </a:r>
            <a:r>
              <a:rPr lang="en-US" sz="5300" dirty="0" err="1"/>
              <a:t>sommeil</a:t>
            </a:r>
            <a:r>
              <a:rPr lang="en-US" sz="5300" dirty="0"/>
              <a:t> sur la </a:t>
            </a:r>
            <a:r>
              <a:rPr lang="en-US" sz="5300" dirty="0" err="1"/>
              <a:t>mémoire</a:t>
            </a:r>
            <a:r>
              <a:rPr lang="en-US" sz="5300" dirty="0"/>
              <a:t> prospective </a:t>
            </a:r>
            <a:r>
              <a:rPr lang="en-US" sz="5300" dirty="0" err="1"/>
              <a:t>dans</a:t>
            </a:r>
            <a:r>
              <a:rPr lang="en-US" sz="5300" dirty="0"/>
              <a:t> le cancer du sein</a:t>
            </a:r>
          </a:p>
        </p:txBody>
      </p:sp>
    </p:spTree>
    <p:extLst>
      <p:ext uri="{BB962C8B-B14F-4D97-AF65-F5344CB8AC3E}">
        <p14:creationId xmlns:p14="http://schemas.microsoft.com/office/powerpoint/2010/main" val="378100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scientifique</a:t>
            </a:r>
          </a:p>
        </p:txBody>
      </p:sp>
      <p:sp>
        <p:nvSpPr>
          <p:cNvPr id="11" name="Forme libre 10"/>
          <p:cNvSpPr/>
          <p:nvPr/>
        </p:nvSpPr>
        <p:spPr>
          <a:xfrm>
            <a:off x="2241466" y="3368820"/>
            <a:ext cx="2129730" cy="1064865"/>
          </a:xfrm>
          <a:custGeom>
            <a:avLst/>
            <a:gdLst>
              <a:gd name="connsiteX0" fmla="*/ 0 w 2129730"/>
              <a:gd name="connsiteY0" fmla="*/ 106487 h 1064865"/>
              <a:gd name="connsiteX1" fmla="*/ 106487 w 2129730"/>
              <a:gd name="connsiteY1" fmla="*/ 0 h 1064865"/>
              <a:gd name="connsiteX2" fmla="*/ 2023244 w 2129730"/>
              <a:gd name="connsiteY2" fmla="*/ 0 h 1064865"/>
              <a:gd name="connsiteX3" fmla="*/ 2129731 w 2129730"/>
              <a:gd name="connsiteY3" fmla="*/ 106487 h 1064865"/>
              <a:gd name="connsiteX4" fmla="*/ 2129730 w 2129730"/>
              <a:gd name="connsiteY4" fmla="*/ 958379 h 1064865"/>
              <a:gd name="connsiteX5" fmla="*/ 2023243 w 2129730"/>
              <a:gd name="connsiteY5" fmla="*/ 1064866 h 1064865"/>
              <a:gd name="connsiteX6" fmla="*/ 106487 w 2129730"/>
              <a:gd name="connsiteY6" fmla="*/ 1064865 h 1064865"/>
              <a:gd name="connsiteX7" fmla="*/ 0 w 2129730"/>
              <a:gd name="connsiteY7" fmla="*/ 958378 h 1064865"/>
              <a:gd name="connsiteX8" fmla="*/ 0 w 2129730"/>
              <a:gd name="connsiteY8" fmla="*/ 106487 h 106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730" h="1064865">
                <a:moveTo>
                  <a:pt x="0" y="106487"/>
                </a:moveTo>
                <a:cubicBezTo>
                  <a:pt x="0" y="47676"/>
                  <a:pt x="47676" y="0"/>
                  <a:pt x="106487" y="0"/>
                </a:cubicBezTo>
                <a:lnTo>
                  <a:pt x="2023244" y="0"/>
                </a:lnTo>
                <a:cubicBezTo>
                  <a:pt x="2082055" y="0"/>
                  <a:pt x="2129731" y="47676"/>
                  <a:pt x="2129731" y="106487"/>
                </a:cubicBezTo>
                <a:cubicBezTo>
                  <a:pt x="2129731" y="390451"/>
                  <a:pt x="2129730" y="674415"/>
                  <a:pt x="2129730" y="958379"/>
                </a:cubicBezTo>
                <a:cubicBezTo>
                  <a:pt x="2129730" y="1017190"/>
                  <a:pt x="2082054" y="1064866"/>
                  <a:pt x="2023243" y="1064866"/>
                </a:cubicBezTo>
                <a:lnTo>
                  <a:pt x="106487" y="1064865"/>
                </a:lnTo>
                <a:cubicBezTo>
                  <a:pt x="47676" y="1064865"/>
                  <a:pt x="0" y="1017189"/>
                  <a:pt x="0" y="958378"/>
                </a:cubicBezTo>
                <a:lnTo>
                  <a:pt x="0" y="106487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769" tIns="99769" rIns="99769" bIns="9976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/>
              <a:t>Hormonothérapie</a:t>
            </a:r>
          </a:p>
        </p:txBody>
      </p:sp>
      <p:sp>
        <p:nvSpPr>
          <p:cNvPr id="12" name="Forme libre 11"/>
          <p:cNvSpPr/>
          <p:nvPr/>
        </p:nvSpPr>
        <p:spPr>
          <a:xfrm rot="1160088">
            <a:off x="4710559" y="4351332"/>
            <a:ext cx="1296002" cy="540001"/>
          </a:xfrm>
          <a:custGeom>
            <a:avLst/>
            <a:gdLst>
              <a:gd name="connsiteX0" fmla="*/ 0 w 1296002"/>
              <a:gd name="connsiteY0" fmla="*/ 135000 h 540001"/>
              <a:gd name="connsiteX1" fmla="*/ 1026002 w 1296002"/>
              <a:gd name="connsiteY1" fmla="*/ 135000 h 540001"/>
              <a:gd name="connsiteX2" fmla="*/ 1026002 w 1296002"/>
              <a:gd name="connsiteY2" fmla="*/ 0 h 540001"/>
              <a:gd name="connsiteX3" fmla="*/ 1296002 w 1296002"/>
              <a:gd name="connsiteY3" fmla="*/ 270001 h 540001"/>
              <a:gd name="connsiteX4" fmla="*/ 1026002 w 1296002"/>
              <a:gd name="connsiteY4" fmla="*/ 540001 h 540001"/>
              <a:gd name="connsiteX5" fmla="*/ 1026002 w 1296002"/>
              <a:gd name="connsiteY5" fmla="*/ 405001 h 540001"/>
              <a:gd name="connsiteX6" fmla="*/ 0 w 1296002"/>
              <a:gd name="connsiteY6" fmla="*/ 405001 h 540001"/>
              <a:gd name="connsiteX7" fmla="*/ 0 w 1296002"/>
              <a:gd name="connsiteY7" fmla="*/ 135000 h 54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6002" h="540001">
                <a:moveTo>
                  <a:pt x="0" y="135000"/>
                </a:moveTo>
                <a:lnTo>
                  <a:pt x="1026002" y="135000"/>
                </a:lnTo>
                <a:lnTo>
                  <a:pt x="1026002" y="0"/>
                </a:lnTo>
                <a:lnTo>
                  <a:pt x="1296002" y="270001"/>
                </a:lnTo>
                <a:lnTo>
                  <a:pt x="1026002" y="540001"/>
                </a:lnTo>
                <a:lnTo>
                  <a:pt x="1026002" y="405001"/>
                </a:lnTo>
                <a:lnTo>
                  <a:pt x="0" y="405001"/>
                </a:lnTo>
                <a:lnTo>
                  <a:pt x="0" y="135000"/>
                </a:lnTo>
                <a:close/>
              </a:path>
            </a:pathLst>
          </a:custGeom>
        </p:spPr>
        <p:style>
          <a:lnRef idx="0">
            <a:schemeClr val="accent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2000" tIns="107999" rIns="161999" bIns="108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kern="1200"/>
          </a:p>
        </p:txBody>
      </p:sp>
      <p:sp>
        <p:nvSpPr>
          <p:cNvPr id="13" name="Forme libre 12"/>
          <p:cNvSpPr/>
          <p:nvPr/>
        </p:nvSpPr>
        <p:spPr>
          <a:xfrm>
            <a:off x="6345924" y="4808981"/>
            <a:ext cx="2129730" cy="1064865"/>
          </a:xfrm>
          <a:custGeom>
            <a:avLst/>
            <a:gdLst>
              <a:gd name="connsiteX0" fmla="*/ 0 w 2129730"/>
              <a:gd name="connsiteY0" fmla="*/ 106487 h 1064865"/>
              <a:gd name="connsiteX1" fmla="*/ 106487 w 2129730"/>
              <a:gd name="connsiteY1" fmla="*/ 0 h 1064865"/>
              <a:gd name="connsiteX2" fmla="*/ 2023244 w 2129730"/>
              <a:gd name="connsiteY2" fmla="*/ 0 h 1064865"/>
              <a:gd name="connsiteX3" fmla="*/ 2129731 w 2129730"/>
              <a:gd name="connsiteY3" fmla="*/ 106487 h 1064865"/>
              <a:gd name="connsiteX4" fmla="*/ 2129730 w 2129730"/>
              <a:gd name="connsiteY4" fmla="*/ 958379 h 1064865"/>
              <a:gd name="connsiteX5" fmla="*/ 2023243 w 2129730"/>
              <a:gd name="connsiteY5" fmla="*/ 1064866 h 1064865"/>
              <a:gd name="connsiteX6" fmla="*/ 106487 w 2129730"/>
              <a:gd name="connsiteY6" fmla="*/ 1064865 h 1064865"/>
              <a:gd name="connsiteX7" fmla="*/ 0 w 2129730"/>
              <a:gd name="connsiteY7" fmla="*/ 958378 h 1064865"/>
              <a:gd name="connsiteX8" fmla="*/ 0 w 2129730"/>
              <a:gd name="connsiteY8" fmla="*/ 106487 h 106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730" h="1064865">
                <a:moveTo>
                  <a:pt x="0" y="106487"/>
                </a:moveTo>
                <a:cubicBezTo>
                  <a:pt x="0" y="47676"/>
                  <a:pt x="47676" y="0"/>
                  <a:pt x="106487" y="0"/>
                </a:cubicBezTo>
                <a:lnTo>
                  <a:pt x="2023244" y="0"/>
                </a:lnTo>
                <a:cubicBezTo>
                  <a:pt x="2082055" y="0"/>
                  <a:pt x="2129731" y="47676"/>
                  <a:pt x="2129731" y="106487"/>
                </a:cubicBezTo>
                <a:cubicBezTo>
                  <a:pt x="2129731" y="390451"/>
                  <a:pt x="2129730" y="674415"/>
                  <a:pt x="2129730" y="958379"/>
                </a:cubicBezTo>
                <a:cubicBezTo>
                  <a:pt x="2129730" y="1017190"/>
                  <a:pt x="2082054" y="1064866"/>
                  <a:pt x="2023243" y="1064866"/>
                </a:cubicBezTo>
                <a:lnTo>
                  <a:pt x="106487" y="1064865"/>
                </a:lnTo>
                <a:cubicBezTo>
                  <a:pt x="47676" y="1064865"/>
                  <a:pt x="0" y="1017189"/>
                  <a:pt x="0" y="958378"/>
                </a:cubicBezTo>
                <a:lnTo>
                  <a:pt x="0" y="106487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769" tIns="99769" rIns="99769" bIns="9976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/>
              <a:t>Mémoire </a:t>
            </a:r>
            <a:r>
              <a:rPr lang="fr-FR" sz="1800" kern="1200" dirty="0" smtClean="0"/>
              <a:t>prospective (MP)</a:t>
            </a:r>
            <a:endParaRPr lang="fr-FR" sz="1800" kern="1200" dirty="0"/>
          </a:p>
        </p:txBody>
      </p:sp>
      <p:sp>
        <p:nvSpPr>
          <p:cNvPr id="14" name="Forme libre 13"/>
          <p:cNvSpPr/>
          <p:nvPr/>
        </p:nvSpPr>
        <p:spPr>
          <a:xfrm rot="16200019">
            <a:off x="6762795" y="2697862"/>
            <a:ext cx="1296002" cy="2622803"/>
          </a:xfrm>
          <a:custGeom>
            <a:avLst/>
            <a:gdLst>
              <a:gd name="connsiteX0" fmla="*/ 0 w 1296002"/>
              <a:gd name="connsiteY0" fmla="*/ 1311402 h 2622803"/>
              <a:gd name="connsiteX1" fmla="*/ 648001 w 1296002"/>
              <a:gd name="connsiteY1" fmla="*/ 0 h 2622803"/>
              <a:gd name="connsiteX2" fmla="*/ 648001 w 1296002"/>
              <a:gd name="connsiteY2" fmla="*/ 655701 h 2622803"/>
              <a:gd name="connsiteX3" fmla="*/ 1296002 w 1296002"/>
              <a:gd name="connsiteY3" fmla="*/ 655701 h 2622803"/>
              <a:gd name="connsiteX4" fmla="*/ 1296002 w 1296002"/>
              <a:gd name="connsiteY4" fmla="*/ 1967102 h 2622803"/>
              <a:gd name="connsiteX5" fmla="*/ 648001 w 1296002"/>
              <a:gd name="connsiteY5" fmla="*/ 1967102 h 2622803"/>
              <a:gd name="connsiteX6" fmla="*/ 648001 w 1296002"/>
              <a:gd name="connsiteY6" fmla="*/ 2622803 h 2622803"/>
              <a:gd name="connsiteX7" fmla="*/ 0 w 1296002"/>
              <a:gd name="connsiteY7" fmla="*/ 1311402 h 262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6002" h="2622803">
                <a:moveTo>
                  <a:pt x="0" y="1311402"/>
                </a:moveTo>
                <a:lnTo>
                  <a:pt x="648001" y="0"/>
                </a:lnTo>
                <a:lnTo>
                  <a:pt x="648001" y="655701"/>
                </a:lnTo>
                <a:lnTo>
                  <a:pt x="1296002" y="655701"/>
                </a:lnTo>
                <a:lnTo>
                  <a:pt x="1296002" y="1967102"/>
                </a:lnTo>
                <a:lnTo>
                  <a:pt x="648001" y="1967102"/>
                </a:lnTo>
                <a:lnTo>
                  <a:pt x="648001" y="2622803"/>
                </a:lnTo>
                <a:lnTo>
                  <a:pt x="0" y="1311402"/>
                </a:lnTo>
                <a:close/>
              </a:path>
            </a:pathLst>
          </a:custGeom>
        </p:spPr>
        <p:style>
          <a:lnRef idx="0">
            <a:schemeClr val="accent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8800" tIns="524560" rIns="388801" bIns="524561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kern="1200"/>
          </a:p>
        </p:txBody>
      </p:sp>
      <p:sp>
        <p:nvSpPr>
          <p:cNvPr id="15" name="Forme libre 14"/>
          <p:cNvSpPr/>
          <p:nvPr/>
        </p:nvSpPr>
        <p:spPr>
          <a:xfrm>
            <a:off x="6345938" y="2144681"/>
            <a:ext cx="2129730" cy="1064865"/>
          </a:xfrm>
          <a:custGeom>
            <a:avLst/>
            <a:gdLst>
              <a:gd name="connsiteX0" fmla="*/ 0 w 2129730"/>
              <a:gd name="connsiteY0" fmla="*/ 106487 h 1064865"/>
              <a:gd name="connsiteX1" fmla="*/ 106487 w 2129730"/>
              <a:gd name="connsiteY1" fmla="*/ 0 h 1064865"/>
              <a:gd name="connsiteX2" fmla="*/ 2023244 w 2129730"/>
              <a:gd name="connsiteY2" fmla="*/ 0 h 1064865"/>
              <a:gd name="connsiteX3" fmla="*/ 2129731 w 2129730"/>
              <a:gd name="connsiteY3" fmla="*/ 106487 h 1064865"/>
              <a:gd name="connsiteX4" fmla="*/ 2129730 w 2129730"/>
              <a:gd name="connsiteY4" fmla="*/ 958379 h 1064865"/>
              <a:gd name="connsiteX5" fmla="*/ 2023243 w 2129730"/>
              <a:gd name="connsiteY5" fmla="*/ 1064866 h 1064865"/>
              <a:gd name="connsiteX6" fmla="*/ 106487 w 2129730"/>
              <a:gd name="connsiteY6" fmla="*/ 1064865 h 1064865"/>
              <a:gd name="connsiteX7" fmla="*/ 0 w 2129730"/>
              <a:gd name="connsiteY7" fmla="*/ 958378 h 1064865"/>
              <a:gd name="connsiteX8" fmla="*/ 0 w 2129730"/>
              <a:gd name="connsiteY8" fmla="*/ 106487 h 106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730" h="1064865">
                <a:moveTo>
                  <a:pt x="0" y="106487"/>
                </a:moveTo>
                <a:cubicBezTo>
                  <a:pt x="0" y="47676"/>
                  <a:pt x="47676" y="0"/>
                  <a:pt x="106487" y="0"/>
                </a:cubicBezTo>
                <a:lnTo>
                  <a:pt x="2023244" y="0"/>
                </a:lnTo>
                <a:cubicBezTo>
                  <a:pt x="2082055" y="0"/>
                  <a:pt x="2129731" y="47676"/>
                  <a:pt x="2129731" y="106487"/>
                </a:cubicBezTo>
                <a:cubicBezTo>
                  <a:pt x="2129731" y="390451"/>
                  <a:pt x="2129730" y="674415"/>
                  <a:pt x="2129730" y="958379"/>
                </a:cubicBezTo>
                <a:cubicBezTo>
                  <a:pt x="2129730" y="1017190"/>
                  <a:pt x="2082054" y="1064866"/>
                  <a:pt x="2023243" y="1064866"/>
                </a:cubicBezTo>
                <a:lnTo>
                  <a:pt x="106487" y="1064865"/>
                </a:lnTo>
                <a:cubicBezTo>
                  <a:pt x="47676" y="1064865"/>
                  <a:pt x="0" y="1017189"/>
                  <a:pt x="0" y="958378"/>
                </a:cubicBezTo>
                <a:lnTo>
                  <a:pt x="0" y="106487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769" tIns="99769" rIns="99769" bIns="9976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800" kern="1200" dirty="0"/>
              <a:t>Qualité de sommeil</a:t>
            </a:r>
          </a:p>
        </p:txBody>
      </p:sp>
      <p:sp>
        <p:nvSpPr>
          <p:cNvPr id="16" name="Forme libre 15"/>
          <p:cNvSpPr/>
          <p:nvPr/>
        </p:nvSpPr>
        <p:spPr>
          <a:xfrm rot="20603582">
            <a:off x="4710566" y="3019182"/>
            <a:ext cx="1296002" cy="540002"/>
          </a:xfrm>
          <a:custGeom>
            <a:avLst/>
            <a:gdLst>
              <a:gd name="connsiteX0" fmla="*/ 0 w 1296002"/>
              <a:gd name="connsiteY0" fmla="*/ 270001 h 540001"/>
              <a:gd name="connsiteX1" fmla="*/ 270001 w 1296002"/>
              <a:gd name="connsiteY1" fmla="*/ 0 h 540001"/>
              <a:gd name="connsiteX2" fmla="*/ 270001 w 1296002"/>
              <a:gd name="connsiteY2" fmla="*/ 135000 h 540001"/>
              <a:gd name="connsiteX3" fmla="*/ 1296002 w 1296002"/>
              <a:gd name="connsiteY3" fmla="*/ 135000 h 540001"/>
              <a:gd name="connsiteX4" fmla="*/ 1296002 w 1296002"/>
              <a:gd name="connsiteY4" fmla="*/ 405001 h 540001"/>
              <a:gd name="connsiteX5" fmla="*/ 270001 w 1296002"/>
              <a:gd name="connsiteY5" fmla="*/ 405001 h 540001"/>
              <a:gd name="connsiteX6" fmla="*/ 270001 w 1296002"/>
              <a:gd name="connsiteY6" fmla="*/ 540001 h 540001"/>
              <a:gd name="connsiteX7" fmla="*/ 0 w 1296002"/>
              <a:gd name="connsiteY7" fmla="*/ 270001 h 54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6002" h="540001">
                <a:moveTo>
                  <a:pt x="1296002" y="270000"/>
                </a:moveTo>
                <a:lnTo>
                  <a:pt x="1026001" y="540001"/>
                </a:lnTo>
                <a:lnTo>
                  <a:pt x="1026001" y="405001"/>
                </a:lnTo>
                <a:lnTo>
                  <a:pt x="0" y="405001"/>
                </a:lnTo>
                <a:lnTo>
                  <a:pt x="0" y="135000"/>
                </a:lnTo>
                <a:lnTo>
                  <a:pt x="1026001" y="135000"/>
                </a:lnTo>
                <a:lnTo>
                  <a:pt x="1026001" y="0"/>
                </a:lnTo>
                <a:lnTo>
                  <a:pt x="1296002" y="270000"/>
                </a:lnTo>
                <a:close/>
              </a:path>
            </a:pathLst>
          </a:custGeom>
        </p:spPr>
        <p:style>
          <a:lnRef idx="0">
            <a:schemeClr val="accent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2000" tIns="108000" rIns="161999" bIns="10800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500" kern="1200"/>
          </a:p>
        </p:txBody>
      </p:sp>
      <p:sp>
        <p:nvSpPr>
          <p:cNvPr id="5" name="ZoneTexte 4"/>
          <p:cNvSpPr txBox="1"/>
          <p:nvPr/>
        </p:nvSpPr>
        <p:spPr>
          <a:xfrm rot="20630129">
            <a:off x="4789341" y="3142651"/>
            <a:ext cx="101021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/>
              <a:t>Plaintes</a:t>
            </a:r>
          </a:p>
        </p:txBody>
      </p:sp>
      <p:sp>
        <p:nvSpPr>
          <p:cNvPr id="6" name="ZoneTexte 5"/>
          <p:cNvSpPr txBox="1"/>
          <p:nvPr/>
        </p:nvSpPr>
        <p:spPr>
          <a:xfrm rot="1148761">
            <a:off x="4788843" y="4461143"/>
            <a:ext cx="101021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/>
              <a:t>Plaintes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705971" y="3381598"/>
            <a:ext cx="1452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Influence :</a:t>
            </a:r>
          </a:p>
          <a:p>
            <a:pPr algn="ctr"/>
            <a:r>
              <a:rPr lang="fr-FR" dirty="0"/>
              <a:t>Sujet sain </a:t>
            </a:r>
            <a:r>
              <a:rPr lang="fr-FR" dirty="0">
                <a:latin typeface="Segoe UI Symbol" panose="020B0502040204020203" pitchFamily="34" charset="0"/>
                <a:ea typeface="Segoe UI Symbol" panose="020B0502040204020203" pitchFamily="34" charset="0"/>
              </a:rPr>
              <a:t>✓</a:t>
            </a:r>
            <a:endParaRPr lang="fr-FR" dirty="0"/>
          </a:p>
          <a:p>
            <a:pPr algn="ctr"/>
            <a:r>
              <a:rPr lang="fr-FR" b="1" dirty="0"/>
              <a:t>Patientes ?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3565988581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030007" y="3503445"/>
            <a:ext cx="2840778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 err="1" smtClean="0"/>
              <a:t>Scullin</a:t>
            </a:r>
            <a:r>
              <a:rPr lang="fr-FR" dirty="0" smtClean="0"/>
              <a:t> et </a:t>
            </a:r>
            <a:r>
              <a:rPr lang="fr-FR" dirty="0" err="1" smtClean="0"/>
              <a:t>McDaniel</a:t>
            </a:r>
            <a:r>
              <a:rPr lang="fr-FR" dirty="0" smtClean="0"/>
              <a:t> 2010,</a:t>
            </a:r>
          </a:p>
          <a:p>
            <a:pPr>
              <a:lnSpc>
                <a:spcPct val="90000"/>
              </a:lnSpc>
            </a:pPr>
            <a:r>
              <a:rPr lang="fr-FR" dirty="0" err="1" smtClean="0"/>
              <a:t>Diekelmann</a:t>
            </a:r>
            <a:r>
              <a:rPr lang="fr-FR" dirty="0" smtClean="0"/>
              <a:t> et al., 2013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2854052" y="2159559"/>
            <a:ext cx="204883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 err="1" smtClean="0"/>
              <a:t>Desai</a:t>
            </a:r>
            <a:r>
              <a:rPr lang="fr-FR" dirty="0" smtClean="0"/>
              <a:t> et al., 2013</a:t>
            </a:r>
          </a:p>
          <a:p>
            <a:pPr>
              <a:lnSpc>
                <a:spcPct val="90000"/>
              </a:lnSpc>
            </a:pPr>
            <a:r>
              <a:rPr lang="fr-FR" dirty="0" smtClean="0"/>
              <a:t>Bhave et al., 2018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618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5" grpId="0"/>
      <p:bldP spid="6" grpId="0"/>
      <p:bldP spid="7" grpId="0"/>
      <p:bldP spid="3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de PROSOM-K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1522876" y="1988840"/>
            <a:ext cx="9143538" cy="3888432"/>
          </a:xfrm>
        </p:spPr>
        <p:txBody>
          <a:bodyPr>
            <a:normAutofit/>
          </a:bodyPr>
          <a:lstStyle/>
          <a:p>
            <a:r>
              <a:rPr lang="fr-FR" dirty="0"/>
              <a:t>Identifier et comprendre chez les patientes traitées pour un cancer du sein:</a:t>
            </a:r>
          </a:p>
          <a:p>
            <a:pPr lvl="1"/>
            <a:r>
              <a:rPr lang="fr-FR" dirty="0"/>
              <a:t>Les processus cognitifs déficitaires de la MP</a:t>
            </a:r>
          </a:p>
          <a:p>
            <a:pPr lvl="1"/>
            <a:r>
              <a:rPr lang="fr-FR" dirty="0"/>
              <a:t>L’impact de la qualité du sommeil sur ces processus</a:t>
            </a:r>
          </a:p>
          <a:p>
            <a:pPr lvl="1"/>
            <a:r>
              <a:rPr lang="fr-FR" dirty="0"/>
              <a:t>L’impact de l’hormonothérapie sur l’ensemble des </a:t>
            </a:r>
            <a:r>
              <a:rPr lang="fr-FR" dirty="0" smtClean="0"/>
              <a:t>déficits </a:t>
            </a:r>
          </a:p>
          <a:p>
            <a:r>
              <a:rPr lang="fr-FR" dirty="0" smtClean="0"/>
              <a:t>Comment ?</a:t>
            </a:r>
          </a:p>
          <a:p>
            <a:pPr lvl="1"/>
            <a:r>
              <a:rPr lang="fr-FR" dirty="0" smtClean="0"/>
              <a:t>Evaluation subjective et objective (sommeil et MP)</a:t>
            </a:r>
          </a:p>
          <a:p>
            <a:pPr lvl="1"/>
            <a:r>
              <a:rPr lang="fr-FR" dirty="0" smtClean="0"/>
              <a:t>3 groupes de participantes (volontaires sains/patientes avec </a:t>
            </a:r>
            <a:r>
              <a:rPr lang="fr-FR" dirty="0" err="1" smtClean="0"/>
              <a:t>hormono</a:t>
            </a:r>
            <a:r>
              <a:rPr lang="fr-FR" dirty="0" smtClean="0"/>
              <a:t>/sans </a:t>
            </a:r>
            <a:r>
              <a:rPr lang="fr-FR" dirty="0" err="1" smtClean="0"/>
              <a:t>hormono</a:t>
            </a:r>
            <a:r>
              <a:rPr lang="fr-FR" dirty="0" smtClean="0"/>
              <a:t>)</a:t>
            </a:r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614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Matériels</a:t>
            </a:r>
            <a:r>
              <a:rPr lang="en-US" dirty="0"/>
              <a:t> et </a:t>
            </a:r>
            <a:r>
              <a:rPr lang="en-US" dirty="0" err="1"/>
              <a:t>méthodes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Evaluation de la MP en réalité virtuelle</a:t>
            </a:r>
          </a:p>
          <a:p>
            <a:pPr lvl="1"/>
            <a:r>
              <a:rPr lang="fr-FR" dirty="0"/>
              <a:t>Apprentissage de 9 intentions</a:t>
            </a:r>
          </a:p>
          <a:p>
            <a:pPr marL="320040" lvl="1" indent="0">
              <a:buNone/>
            </a:pPr>
            <a:r>
              <a:rPr lang="fr-FR" dirty="0"/>
              <a:t>Ex: « Au niveau des pyramides en verre prendre l’avion en photo »</a:t>
            </a:r>
          </a:p>
          <a:p>
            <a:pPr lvl="1"/>
            <a:r>
              <a:rPr lang="fr-FR" dirty="0"/>
              <a:t>Restitution des intentions lors de la visite du Mémorial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99"/>
          <a:stretch/>
        </p:blipFill>
        <p:spPr>
          <a:xfrm>
            <a:off x="2854052" y="3717032"/>
            <a:ext cx="4648200" cy="224281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Rectangle à coins arrondis 4"/>
          <p:cNvSpPr/>
          <p:nvPr/>
        </p:nvSpPr>
        <p:spPr>
          <a:xfrm>
            <a:off x="5179763" y="3789040"/>
            <a:ext cx="1368152" cy="474712"/>
          </a:xfrm>
          <a:prstGeom prst="wedgeRoundRectCallout">
            <a:avLst>
              <a:gd name="adj1" fmla="val -37238"/>
              <a:gd name="adj2" fmla="val 922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fr-FR" sz="1200" dirty="0"/>
              <a:t>Je prends l’avion en photo</a:t>
            </a:r>
            <a:r>
              <a:rPr lang="fr-FR" dirty="0"/>
              <a:t> 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801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Matériels</a:t>
            </a:r>
            <a:r>
              <a:rPr lang="en-US" dirty="0"/>
              <a:t> et </a:t>
            </a:r>
            <a:r>
              <a:rPr lang="en-US" dirty="0" err="1"/>
              <a:t>méthodes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2876" y="1905000"/>
            <a:ext cx="5651656" cy="4114800"/>
          </a:xfrm>
        </p:spPr>
        <p:txBody>
          <a:bodyPr/>
          <a:lstStyle/>
          <a:p>
            <a:r>
              <a:rPr lang="fr-FR" dirty="0"/>
              <a:t>Évaluation des fonctions cognitives</a:t>
            </a:r>
          </a:p>
          <a:p>
            <a:pPr lvl="1"/>
            <a:r>
              <a:rPr lang="fr-FR" dirty="0"/>
              <a:t>Tests neuropsychologiques</a:t>
            </a:r>
          </a:p>
          <a:p>
            <a:endParaRPr lang="fr-FR" dirty="0"/>
          </a:p>
          <a:p>
            <a:r>
              <a:rPr lang="fr-FR" dirty="0"/>
              <a:t>Evaluation du sommeil et du rythme veille-sommeil</a:t>
            </a:r>
          </a:p>
          <a:p>
            <a:pPr lvl="1"/>
            <a:r>
              <a:rPr lang="fr-FR" dirty="0"/>
              <a:t>Polysomnographie (EEG, ECG, EMG)</a:t>
            </a:r>
          </a:p>
          <a:p>
            <a:pPr lvl="1"/>
            <a:r>
              <a:rPr lang="fr-FR" dirty="0" err="1"/>
              <a:t>Actimètre</a:t>
            </a:r>
            <a:endParaRPr lang="fr-FR" dirty="0"/>
          </a:p>
          <a:p>
            <a:pPr lvl="1"/>
            <a:r>
              <a:rPr lang="fr-FR" dirty="0"/>
              <a:t>Recueil salivaire </a:t>
            </a:r>
          </a:p>
        </p:txBody>
      </p:sp>
      <p:sp>
        <p:nvSpPr>
          <p:cNvPr id="9" name="Rectangle 8"/>
          <p:cNvSpPr/>
          <p:nvPr/>
        </p:nvSpPr>
        <p:spPr>
          <a:xfrm>
            <a:off x="6886500" y="5635396"/>
            <a:ext cx="3522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accent5">
                    <a:lumMod val="50000"/>
                  </a:schemeClr>
                </a:solidFill>
              </a:rPr>
              <a:t>Matériel de polysomnographie </a:t>
            </a:r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Compumedics</a:t>
            </a:r>
            <a:endParaRPr lang="fr-FR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785795" y="2612403"/>
            <a:ext cx="2286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Motionwatch</a:t>
            </a:r>
            <a:r>
              <a:rPr lang="fr-FR" sz="1400" dirty="0">
                <a:solidFill>
                  <a:schemeClr val="accent5">
                    <a:lumMod val="50000"/>
                  </a:schemeClr>
                </a:solidFill>
              </a:rPr>
              <a:t> 8 </a:t>
            </a:r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CamNtech</a:t>
            </a:r>
            <a:endParaRPr lang="fr-FR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101" y="1029286"/>
            <a:ext cx="1297848" cy="147120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9538" y="3345546"/>
            <a:ext cx="958974" cy="244661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10115405" y="5850839"/>
            <a:ext cx="1627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Salivette</a:t>
            </a:r>
            <a:r>
              <a:rPr lang="fr-FR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Sarstedt</a:t>
            </a:r>
            <a:endParaRPr lang="fr-FR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7085140" y="1307468"/>
            <a:ext cx="2232248" cy="4206854"/>
            <a:chOff x="9118748" y="1464394"/>
            <a:chExt cx="2232248" cy="4533534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8748" y="1464394"/>
              <a:ext cx="2232248" cy="453353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accent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Rectangle 17"/>
            <p:cNvSpPr/>
            <p:nvPr/>
          </p:nvSpPr>
          <p:spPr>
            <a:xfrm>
              <a:off x="9910836" y="2060848"/>
              <a:ext cx="576064" cy="144016"/>
            </a:xfrm>
            <a:prstGeom prst="rect">
              <a:avLst/>
            </a:prstGeom>
            <a:solidFill>
              <a:schemeClr val="tx2"/>
            </a:solidFill>
            <a:ln w="38100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837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Matériels</a:t>
            </a:r>
            <a:r>
              <a:rPr lang="en-US" dirty="0"/>
              <a:t> et </a:t>
            </a:r>
            <a:r>
              <a:rPr lang="en-US" dirty="0" err="1"/>
              <a:t>méthodes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2876" y="1905000"/>
            <a:ext cx="7379848" cy="4114800"/>
          </a:xfrm>
        </p:spPr>
        <p:txBody>
          <a:bodyPr/>
          <a:lstStyle/>
          <a:p>
            <a:r>
              <a:rPr lang="fr-FR" dirty="0" smtClean="0"/>
              <a:t>Etude exploratoire du dosage du cortisol en collaboration avec H. Castel et U1239</a:t>
            </a:r>
            <a:endParaRPr lang="fr-FR" dirty="0"/>
          </a:p>
          <a:p>
            <a:r>
              <a:rPr lang="fr-FR" dirty="0" smtClean="0"/>
              <a:t>Evaluation du stress en lien avec la CAR (Cortisol </a:t>
            </a:r>
            <a:r>
              <a:rPr lang="en-GB" dirty="0" smtClean="0"/>
              <a:t>Awakening Response</a:t>
            </a:r>
            <a:r>
              <a:rPr lang="fr-FR" dirty="0" smtClean="0"/>
              <a:t>)</a:t>
            </a:r>
          </a:p>
          <a:p>
            <a:r>
              <a:rPr lang="fr-FR" dirty="0" smtClean="0"/>
              <a:t>Evaluation de la courbe du cortisol en lien avec le rythme veille/sommeil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0477" y="1712876"/>
            <a:ext cx="958974" cy="244661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9716344" y="4293096"/>
            <a:ext cx="1627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Salivette</a:t>
            </a:r>
            <a:r>
              <a:rPr lang="fr-FR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sz="1400" dirty="0" err="1">
                <a:solidFill>
                  <a:schemeClr val="accent5">
                    <a:lumMod val="50000"/>
                  </a:schemeClr>
                </a:solidFill>
              </a:rPr>
              <a:t>Sarstedt</a:t>
            </a:r>
            <a:endParaRPr lang="fr-FR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8076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Schéma</a:t>
            </a:r>
            <a:r>
              <a:rPr lang="en-US" dirty="0"/>
              <a:t> du </a:t>
            </a:r>
            <a:r>
              <a:rPr lang="en-US" dirty="0" err="1"/>
              <a:t>protocole</a:t>
            </a:r>
            <a:r>
              <a:rPr lang="en-US" dirty="0"/>
              <a:t> PROSOM-K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935172" y="1268760"/>
            <a:ext cx="5641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Schéma du protocole PROSOM-K</a:t>
            </a:r>
          </a:p>
        </p:txBody>
      </p:sp>
      <p:sp>
        <p:nvSpPr>
          <p:cNvPr id="24" name="Accolade ouvrante 23"/>
          <p:cNvSpPr/>
          <p:nvPr/>
        </p:nvSpPr>
        <p:spPr bwMode="auto">
          <a:xfrm>
            <a:off x="1011605" y="2423767"/>
            <a:ext cx="220107" cy="958777"/>
          </a:xfrm>
          <a:prstGeom prst="leftBrace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 sz="2400" dirty="0"/>
          </a:p>
        </p:txBody>
      </p:sp>
      <p:sp>
        <p:nvSpPr>
          <p:cNvPr id="25" name="Accolade ouvrante 24"/>
          <p:cNvSpPr/>
          <p:nvPr/>
        </p:nvSpPr>
        <p:spPr bwMode="auto">
          <a:xfrm>
            <a:off x="1011605" y="3659206"/>
            <a:ext cx="246141" cy="959837"/>
          </a:xfrm>
          <a:prstGeom prst="leftBrace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 sz="2400" dirty="0"/>
          </a:p>
        </p:txBody>
      </p:sp>
      <p:graphicFrame>
        <p:nvGraphicFramePr>
          <p:cNvPr id="26" name="Diagramme 25"/>
          <p:cNvGraphicFramePr/>
          <p:nvPr>
            <p:extLst>
              <p:ext uri="{D42A27DB-BD31-4B8C-83A1-F6EECF244321}">
                <p14:modId xmlns:p14="http://schemas.microsoft.com/office/powerpoint/2010/main" val="2514091648"/>
              </p:ext>
            </p:extLst>
          </p:nvPr>
        </p:nvGraphicFramePr>
        <p:xfrm>
          <a:off x="2976398" y="1916832"/>
          <a:ext cx="8149857" cy="109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7" name="Diagramme 26"/>
          <p:cNvGraphicFramePr/>
          <p:nvPr>
            <p:extLst>
              <p:ext uri="{D42A27DB-BD31-4B8C-83A1-F6EECF244321}">
                <p14:modId xmlns:p14="http://schemas.microsoft.com/office/powerpoint/2010/main" val="2053695730"/>
              </p:ext>
            </p:extLst>
          </p:nvPr>
        </p:nvGraphicFramePr>
        <p:xfrm>
          <a:off x="4941216" y="3112724"/>
          <a:ext cx="6185039" cy="78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8" name="Diagramme 27"/>
          <p:cNvGraphicFramePr/>
          <p:nvPr>
            <p:extLst>
              <p:ext uri="{D42A27DB-BD31-4B8C-83A1-F6EECF244321}">
                <p14:modId xmlns:p14="http://schemas.microsoft.com/office/powerpoint/2010/main" val="1688739688"/>
              </p:ext>
            </p:extLst>
          </p:nvPr>
        </p:nvGraphicFramePr>
        <p:xfrm>
          <a:off x="4941216" y="4132046"/>
          <a:ext cx="6185039" cy="775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9" name="Forme libre 28"/>
          <p:cNvSpPr/>
          <p:nvPr/>
        </p:nvSpPr>
        <p:spPr>
          <a:xfrm>
            <a:off x="1231713" y="2068560"/>
            <a:ext cx="1680188" cy="732677"/>
          </a:xfrm>
          <a:custGeom>
            <a:avLst/>
            <a:gdLst>
              <a:gd name="connsiteX0" fmla="*/ 0 w 1831322"/>
              <a:gd name="connsiteY0" fmla="*/ 94520 h 945198"/>
              <a:gd name="connsiteX1" fmla="*/ 94520 w 1831322"/>
              <a:gd name="connsiteY1" fmla="*/ 0 h 945198"/>
              <a:gd name="connsiteX2" fmla="*/ 1736802 w 1831322"/>
              <a:gd name="connsiteY2" fmla="*/ 0 h 945198"/>
              <a:gd name="connsiteX3" fmla="*/ 1831322 w 1831322"/>
              <a:gd name="connsiteY3" fmla="*/ 94520 h 945198"/>
              <a:gd name="connsiteX4" fmla="*/ 1831322 w 1831322"/>
              <a:gd name="connsiteY4" fmla="*/ 850678 h 945198"/>
              <a:gd name="connsiteX5" fmla="*/ 1736802 w 1831322"/>
              <a:gd name="connsiteY5" fmla="*/ 945198 h 945198"/>
              <a:gd name="connsiteX6" fmla="*/ 94520 w 1831322"/>
              <a:gd name="connsiteY6" fmla="*/ 945198 h 945198"/>
              <a:gd name="connsiteX7" fmla="*/ 0 w 1831322"/>
              <a:gd name="connsiteY7" fmla="*/ 850678 h 945198"/>
              <a:gd name="connsiteX8" fmla="*/ 0 w 1831322"/>
              <a:gd name="connsiteY8" fmla="*/ 94520 h 9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1322" h="945198">
                <a:moveTo>
                  <a:pt x="0" y="94520"/>
                </a:moveTo>
                <a:cubicBezTo>
                  <a:pt x="0" y="42318"/>
                  <a:pt x="42318" y="0"/>
                  <a:pt x="94520" y="0"/>
                </a:cubicBezTo>
                <a:lnTo>
                  <a:pt x="1736802" y="0"/>
                </a:lnTo>
                <a:cubicBezTo>
                  <a:pt x="1789004" y="0"/>
                  <a:pt x="1831322" y="42318"/>
                  <a:pt x="1831322" y="94520"/>
                </a:cubicBezTo>
                <a:lnTo>
                  <a:pt x="1831322" y="850678"/>
                </a:lnTo>
                <a:cubicBezTo>
                  <a:pt x="1831322" y="902880"/>
                  <a:pt x="1789004" y="945198"/>
                  <a:pt x="1736802" y="945198"/>
                </a:cubicBezTo>
                <a:lnTo>
                  <a:pt x="94520" y="945198"/>
                </a:lnTo>
                <a:cubicBezTo>
                  <a:pt x="42318" y="945198"/>
                  <a:pt x="0" y="902880"/>
                  <a:pt x="0" y="850678"/>
                </a:cubicBezTo>
                <a:lnTo>
                  <a:pt x="0" y="94520"/>
                </a:lnTo>
                <a:close/>
              </a:path>
            </a:pathLst>
          </a:custGeom>
        </p:spPr>
        <p:style>
          <a:lnRef idx="3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124" tIns="119124" rIns="119124" bIns="1191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>
                <a:latin typeface="Arial" charset="0"/>
                <a:ea typeface="Arial" charset="0"/>
                <a:cs typeface="Arial" charset="0"/>
              </a:rPr>
              <a:t>Session 1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600" b="1" kern="1200" dirty="0">
                <a:latin typeface="Arial" charset="0"/>
                <a:ea typeface="Arial" charset="0"/>
                <a:cs typeface="Arial" charset="0"/>
              </a:rPr>
              <a:t>8h30 ou 18h</a:t>
            </a:r>
          </a:p>
        </p:txBody>
      </p:sp>
      <p:sp>
        <p:nvSpPr>
          <p:cNvPr id="30" name="Forme libre 29"/>
          <p:cNvSpPr/>
          <p:nvPr/>
        </p:nvSpPr>
        <p:spPr>
          <a:xfrm>
            <a:off x="1900766" y="2839813"/>
            <a:ext cx="390237" cy="274754"/>
          </a:xfrm>
          <a:custGeom>
            <a:avLst/>
            <a:gdLst>
              <a:gd name="connsiteX0" fmla="*/ 0 w 354449"/>
              <a:gd name="connsiteY0" fmla="*/ 85068 h 425339"/>
              <a:gd name="connsiteX1" fmla="*/ 177225 w 354449"/>
              <a:gd name="connsiteY1" fmla="*/ 85068 h 425339"/>
              <a:gd name="connsiteX2" fmla="*/ 177225 w 354449"/>
              <a:gd name="connsiteY2" fmla="*/ 0 h 425339"/>
              <a:gd name="connsiteX3" fmla="*/ 354449 w 354449"/>
              <a:gd name="connsiteY3" fmla="*/ 212670 h 425339"/>
              <a:gd name="connsiteX4" fmla="*/ 177225 w 354449"/>
              <a:gd name="connsiteY4" fmla="*/ 425339 h 425339"/>
              <a:gd name="connsiteX5" fmla="*/ 177225 w 354449"/>
              <a:gd name="connsiteY5" fmla="*/ 340271 h 425339"/>
              <a:gd name="connsiteX6" fmla="*/ 0 w 354449"/>
              <a:gd name="connsiteY6" fmla="*/ 340271 h 425339"/>
              <a:gd name="connsiteX7" fmla="*/ 0 w 354449"/>
              <a:gd name="connsiteY7" fmla="*/ 85068 h 4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4449" h="425339">
                <a:moveTo>
                  <a:pt x="283559" y="0"/>
                </a:moveTo>
                <a:lnTo>
                  <a:pt x="283559" y="212670"/>
                </a:lnTo>
                <a:lnTo>
                  <a:pt x="354449" y="212670"/>
                </a:lnTo>
                <a:lnTo>
                  <a:pt x="177224" y="425339"/>
                </a:lnTo>
                <a:lnTo>
                  <a:pt x="0" y="212670"/>
                </a:lnTo>
                <a:lnTo>
                  <a:pt x="70890" y="212670"/>
                </a:lnTo>
                <a:lnTo>
                  <a:pt x="70890" y="0"/>
                </a:lnTo>
                <a:lnTo>
                  <a:pt x="283559" y="0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69" tIns="0" rIns="85067" bIns="10633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700" kern="1200" dirty="0"/>
          </a:p>
        </p:txBody>
      </p:sp>
      <p:sp>
        <p:nvSpPr>
          <p:cNvPr id="31" name="Forme libre 30"/>
          <p:cNvSpPr/>
          <p:nvPr/>
        </p:nvSpPr>
        <p:spPr>
          <a:xfrm>
            <a:off x="1255790" y="3137463"/>
            <a:ext cx="1680188" cy="732677"/>
          </a:xfrm>
          <a:custGeom>
            <a:avLst/>
            <a:gdLst>
              <a:gd name="connsiteX0" fmla="*/ 0 w 1831322"/>
              <a:gd name="connsiteY0" fmla="*/ 94520 h 945198"/>
              <a:gd name="connsiteX1" fmla="*/ 94520 w 1831322"/>
              <a:gd name="connsiteY1" fmla="*/ 0 h 945198"/>
              <a:gd name="connsiteX2" fmla="*/ 1736802 w 1831322"/>
              <a:gd name="connsiteY2" fmla="*/ 0 h 945198"/>
              <a:gd name="connsiteX3" fmla="*/ 1831322 w 1831322"/>
              <a:gd name="connsiteY3" fmla="*/ 94520 h 945198"/>
              <a:gd name="connsiteX4" fmla="*/ 1831322 w 1831322"/>
              <a:gd name="connsiteY4" fmla="*/ 850678 h 945198"/>
              <a:gd name="connsiteX5" fmla="*/ 1736802 w 1831322"/>
              <a:gd name="connsiteY5" fmla="*/ 945198 h 945198"/>
              <a:gd name="connsiteX6" fmla="*/ 94520 w 1831322"/>
              <a:gd name="connsiteY6" fmla="*/ 945198 h 945198"/>
              <a:gd name="connsiteX7" fmla="*/ 0 w 1831322"/>
              <a:gd name="connsiteY7" fmla="*/ 850678 h 945198"/>
              <a:gd name="connsiteX8" fmla="*/ 0 w 1831322"/>
              <a:gd name="connsiteY8" fmla="*/ 94520 h 9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1322" h="945198">
                <a:moveTo>
                  <a:pt x="0" y="94520"/>
                </a:moveTo>
                <a:cubicBezTo>
                  <a:pt x="0" y="42318"/>
                  <a:pt x="42318" y="0"/>
                  <a:pt x="94520" y="0"/>
                </a:cubicBezTo>
                <a:lnTo>
                  <a:pt x="1736802" y="0"/>
                </a:lnTo>
                <a:cubicBezTo>
                  <a:pt x="1789004" y="0"/>
                  <a:pt x="1831322" y="42318"/>
                  <a:pt x="1831322" y="94520"/>
                </a:cubicBezTo>
                <a:lnTo>
                  <a:pt x="1831322" y="850678"/>
                </a:lnTo>
                <a:cubicBezTo>
                  <a:pt x="1831322" y="902880"/>
                  <a:pt x="1789004" y="945198"/>
                  <a:pt x="1736802" y="945198"/>
                </a:cubicBezTo>
                <a:lnTo>
                  <a:pt x="94520" y="945198"/>
                </a:lnTo>
                <a:cubicBezTo>
                  <a:pt x="42318" y="945198"/>
                  <a:pt x="0" y="902880"/>
                  <a:pt x="0" y="850678"/>
                </a:cubicBezTo>
                <a:lnTo>
                  <a:pt x="0" y="94520"/>
                </a:lnTo>
                <a:close/>
              </a:path>
            </a:pathLst>
          </a:custGeom>
        </p:spPr>
        <p:style>
          <a:lnRef idx="3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124" tIns="119124" rIns="119124" bIns="1191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>
                <a:latin typeface="Arial" charset="0"/>
                <a:ea typeface="Arial" charset="0"/>
                <a:cs typeface="Arial" charset="0"/>
              </a:rPr>
              <a:t>Session diurne</a:t>
            </a:r>
          </a:p>
        </p:txBody>
      </p:sp>
      <p:sp>
        <p:nvSpPr>
          <p:cNvPr id="32" name="Forme libre 31"/>
          <p:cNvSpPr/>
          <p:nvPr/>
        </p:nvSpPr>
        <p:spPr>
          <a:xfrm>
            <a:off x="1900766" y="3915934"/>
            <a:ext cx="390237" cy="274754"/>
          </a:xfrm>
          <a:custGeom>
            <a:avLst/>
            <a:gdLst>
              <a:gd name="connsiteX0" fmla="*/ 0 w 354449"/>
              <a:gd name="connsiteY0" fmla="*/ 85068 h 425339"/>
              <a:gd name="connsiteX1" fmla="*/ 177225 w 354449"/>
              <a:gd name="connsiteY1" fmla="*/ 85068 h 425339"/>
              <a:gd name="connsiteX2" fmla="*/ 177225 w 354449"/>
              <a:gd name="connsiteY2" fmla="*/ 0 h 425339"/>
              <a:gd name="connsiteX3" fmla="*/ 354449 w 354449"/>
              <a:gd name="connsiteY3" fmla="*/ 212670 h 425339"/>
              <a:gd name="connsiteX4" fmla="*/ 177225 w 354449"/>
              <a:gd name="connsiteY4" fmla="*/ 425339 h 425339"/>
              <a:gd name="connsiteX5" fmla="*/ 177225 w 354449"/>
              <a:gd name="connsiteY5" fmla="*/ 340271 h 425339"/>
              <a:gd name="connsiteX6" fmla="*/ 0 w 354449"/>
              <a:gd name="connsiteY6" fmla="*/ 340271 h 425339"/>
              <a:gd name="connsiteX7" fmla="*/ 0 w 354449"/>
              <a:gd name="connsiteY7" fmla="*/ 85068 h 4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4449" h="425339">
                <a:moveTo>
                  <a:pt x="283559" y="0"/>
                </a:moveTo>
                <a:lnTo>
                  <a:pt x="283559" y="212670"/>
                </a:lnTo>
                <a:lnTo>
                  <a:pt x="354449" y="212670"/>
                </a:lnTo>
                <a:lnTo>
                  <a:pt x="177224" y="425339"/>
                </a:lnTo>
                <a:lnTo>
                  <a:pt x="0" y="212670"/>
                </a:lnTo>
                <a:lnTo>
                  <a:pt x="70890" y="212670"/>
                </a:lnTo>
                <a:lnTo>
                  <a:pt x="70890" y="0"/>
                </a:lnTo>
                <a:lnTo>
                  <a:pt x="283559" y="0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069" tIns="0" rIns="85067" bIns="10633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700" kern="1200" dirty="0"/>
          </a:p>
        </p:txBody>
      </p:sp>
      <p:sp>
        <p:nvSpPr>
          <p:cNvPr id="33" name="Forme libre 32"/>
          <p:cNvSpPr/>
          <p:nvPr/>
        </p:nvSpPr>
        <p:spPr>
          <a:xfrm>
            <a:off x="1266562" y="4203355"/>
            <a:ext cx="1680188" cy="732677"/>
          </a:xfrm>
          <a:custGeom>
            <a:avLst/>
            <a:gdLst>
              <a:gd name="connsiteX0" fmla="*/ 0 w 1831322"/>
              <a:gd name="connsiteY0" fmla="*/ 94520 h 945198"/>
              <a:gd name="connsiteX1" fmla="*/ 94520 w 1831322"/>
              <a:gd name="connsiteY1" fmla="*/ 0 h 945198"/>
              <a:gd name="connsiteX2" fmla="*/ 1736802 w 1831322"/>
              <a:gd name="connsiteY2" fmla="*/ 0 h 945198"/>
              <a:gd name="connsiteX3" fmla="*/ 1831322 w 1831322"/>
              <a:gd name="connsiteY3" fmla="*/ 94520 h 945198"/>
              <a:gd name="connsiteX4" fmla="*/ 1831322 w 1831322"/>
              <a:gd name="connsiteY4" fmla="*/ 850678 h 945198"/>
              <a:gd name="connsiteX5" fmla="*/ 1736802 w 1831322"/>
              <a:gd name="connsiteY5" fmla="*/ 945198 h 945198"/>
              <a:gd name="connsiteX6" fmla="*/ 94520 w 1831322"/>
              <a:gd name="connsiteY6" fmla="*/ 945198 h 945198"/>
              <a:gd name="connsiteX7" fmla="*/ 0 w 1831322"/>
              <a:gd name="connsiteY7" fmla="*/ 850678 h 945198"/>
              <a:gd name="connsiteX8" fmla="*/ 0 w 1831322"/>
              <a:gd name="connsiteY8" fmla="*/ 94520 h 9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1322" h="945198">
                <a:moveTo>
                  <a:pt x="0" y="94520"/>
                </a:moveTo>
                <a:cubicBezTo>
                  <a:pt x="0" y="42318"/>
                  <a:pt x="42318" y="0"/>
                  <a:pt x="94520" y="0"/>
                </a:cubicBezTo>
                <a:lnTo>
                  <a:pt x="1736802" y="0"/>
                </a:lnTo>
                <a:cubicBezTo>
                  <a:pt x="1789004" y="0"/>
                  <a:pt x="1831322" y="42318"/>
                  <a:pt x="1831322" y="94520"/>
                </a:cubicBezTo>
                <a:lnTo>
                  <a:pt x="1831322" y="850678"/>
                </a:lnTo>
                <a:cubicBezTo>
                  <a:pt x="1831322" y="902880"/>
                  <a:pt x="1789004" y="945198"/>
                  <a:pt x="1736802" y="945198"/>
                </a:cubicBezTo>
                <a:lnTo>
                  <a:pt x="94520" y="945198"/>
                </a:lnTo>
                <a:cubicBezTo>
                  <a:pt x="42318" y="945198"/>
                  <a:pt x="0" y="902880"/>
                  <a:pt x="0" y="850678"/>
                </a:cubicBezTo>
                <a:lnTo>
                  <a:pt x="0" y="94520"/>
                </a:lnTo>
                <a:close/>
              </a:path>
            </a:pathLst>
          </a:custGeom>
        </p:spPr>
        <p:style>
          <a:lnRef idx="3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9124" tIns="119124" rIns="119124" bIns="1191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>
                <a:latin typeface="Arial" charset="0"/>
                <a:ea typeface="Arial" charset="0"/>
                <a:cs typeface="Arial" charset="0"/>
              </a:rPr>
              <a:t>Session nocturne</a:t>
            </a:r>
          </a:p>
        </p:txBody>
      </p:sp>
      <p:sp>
        <p:nvSpPr>
          <p:cNvPr id="34" name="ZoneTexte 11"/>
          <p:cNvSpPr txBox="1">
            <a:spLocks noChangeArrowheads="1"/>
          </p:cNvSpPr>
          <p:nvPr/>
        </p:nvSpPr>
        <p:spPr bwMode="auto">
          <a:xfrm rot="16200000">
            <a:off x="995" y="2645823"/>
            <a:ext cx="16934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fr-FR" altLang="x-none" sz="1400" dirty="0">
                <a:latin typeface="Arial" charset="0"/>
                <a:ea typeface="Arial" charset="0"/>
                <a:cs typeface="Arial" charset="0"/>
              </a:rPr>
              <a:t>7 jours environ</a:t>
            </a:r>
          </a:p>
        </p:txBody>
      </p:sp>
      <p:sp>
        <p:nvSpPr>
          <p:cNvPr id="35" name="ZoneTexte 77"/>
          <p:cNvSpPr txBox="1">
            <a:spLocks noChangeArrowheads="1"/>
          </p:cNvSpPr>
          <p:nvPr/>
        </p:nvSpPr>
        <p:spPr bwMode="auto">
          <a:xfrm rot="16200000">
            <a:off x="-115377" y="3985235"/>
            <a:ext cx="19269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fr-FR" altLang="x-none" sz="1400" dirty="0">
                <a:latin typeface="Arial" charset="0"/>
                <a:ea typeface="Arial" charset="0"/>
                <a:cs typeface="Arial" charset="0"/>
              </a:rPr>
              <a:t>7 jours environ</a:t>
            </a:r>
          </a:p>
        </p:txBody>
      </p:sp>
      <p:sp>
        <p:nvSpPr>
          <p:cNvPr id="36" name="Accolade fermante 35"/>
          <p:cNvSpPr/>
          <p:nvPr/>
        </p:nvSpPr>
        <p:spPr bwMode="auto">
          <a:xfrm>
            <a:off x="2976787" y="3538365"/>
            <a:ext cx="428379" cy="1161768"/>
          </a:xfrm>
          <a:prstGeom prst="rightBrace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 sz="2400" dirty="0"/>
          </a:p>
        </p:txBody>
      </p:sp>
      <p:sp>
        <p:nvSpPr>
          <p:cNvPr id="37" name="ZoneTexte 14"/>
          <p:cNvSpPr txBox="1">
            <a:spLocks noChangeArrowheads="1"/>
          </p:cNvSpPr>
          <p:nvPr/>
        </p:nvSpPr>
        <p:spPr bwMode="auto">
          <a:xfrm rot="5400000">
            <a:off x="2993753" y="3826861"/>
            <a:ext cx="15475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fr-FR" altLang="x-none" sz="1600" dirty="0">
                <a:latin typeface="Arial" charset="0"/>
                <a:ea typeface="Arial" charset="0"/>
                <a:cs typeface="Arial" charset="0"/>
              </a:rPr>
              <a:t>Ordre contrebalancé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9406780" y="5924898"/>
            <a:ext cx="2450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PSG : Polysomnographie</a:t>
            </a:r>
          </a:p>
        </p:txBody>
      </p:sp>
      <p:sp>
        <p:nvSpPr>
          <p:cNvPr id="3" name="Accolade fermante 2"/>
          <p:cNvSpPr/>
          <p:nvPr/>
        </p:nvSpPr>
        <p:spPr>
          <a:xfrm rot="5400000">
            <a:off x="7726904" y="3826806"/>
            <a:ext cx="300295" cy="2557168"/>
          </a:xfrm>
          <a:prstGeom prst="rightBrace">
            <a:avLst>
              <a:gd name="adj1" fmla="val 1626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5928440" y="5394025"/>
            <a:ext cx="38972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600" dirty="0"/>
              <a:t>Recueil salivaire </a:t>
            </a:r>
          </a:p>
          <a:p>
            <a:pPr>
              <a:lnSpc>
                <a:spcPct val="90000"/>
              </a:lnSpc>
            </a:pPr>
            <a:r>
              <a:rPr lang="fr-FR" sz="1400" dirty="0"/>
              <a:t>(20h30/22h(23h)/Réveil/R+30min/R+45min)</a:t>
            </a:r>
          </a:p>
        </p:txBody>
      </p:sp>
      <p:graphicFrame>
        <p:nvGraphicFramePr>
          <p:cNvPr id="22" name="Diagramme 21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88383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Graphic spid="27" grpId="0">
        <p:bldAsOne/>
      </p:bldGraphic>
      <p:bldGraphic spid="28" grpId="0">
        <p:bldAsOne/>
      </p:bldGraphic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 animBg="1"/>
      <p:bldP spid="37" grpId="0"/>
      <p:bldP spid="38" grpId="0"/>
      <p:bldP spid="3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Etat des lieux de PROSOM-K</a:t>
            </a:r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2443809"/>
              </p:ext>
            </p:extLst>
          </p:nvPr>
        </p:nvGraphicFramePr>
        <p:xfrm>
          <a:off x="2350229" y="1916832"/>
          <a:ext cx="7488832" cy="206400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959584">
                  <a:extLst>
                    <a:ext uri="{9D8B030D-6E8A-4147-A177-3AD203B41FA5}">
                      <a16:colId xmlns:a16="http://schemas.microsoft.com/office/drawing/2014/main" val="4216749151"/>
                    </a:ext>
                  </a:extLst>
                </a:gridCol>
                <a:gridCol w="1648928">
                  <a:extLst>
                    <a:ext uri="{9D8B030D-6E8A-4147-A177-3AD203B41FA5}">
                      <a16:colId xmlns:a16="http://schemas.microsoft.com/office/drawing/2014/main" val="945445906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544929611"/>
                    </a:ext>
                  </a:extLst>
                </a:gridCol>
              </a:tblGrid>
              <a:tr h="224463">
                <a:tc>
                  <a:txBody>
                    <a:bodyPr/>
                    <a:lstStyle/>
                    <a:p>
                      <a:r>
                        <a:rPr lang="fr-FR" dirty="0"/>
                        <a:t>Participantes (prévues)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Inclues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Protocole</a:t>
                      </a:r>
                      <a:r>
                        <a:rPr lang="fr-FR" baseline="0" dirty="0"/>
                        <a:t> réalisé (exclues)</a:t>
                      </a:r>
                      <a:endParaRPr lang="fr-FR" dirty="0"/>
                    </a:p>
                  </a:txBody>
                  <a:tcPr marL="44355" marR="44355"/>
                </a:tc>
                <a:extLst>
                  <a:ext uri="{0D108BD9-81ED-4DB2-BD59-A6C34878D82A}">
                    <a16:rowId xmlns:a16="http://schemas.microsoft.com/office/drawing/2014/main" val="1547515714"/>
                  </a:ext>
                </a:extLst>
              </a:tr>
              <a:tr h="358746">
                <a:tc>
                  <a:txBody>
                    <a:bodyPr/>
                    <a:lstStyle/>
                    <a:p>
                      <a:r>
                        <a:rPr lang="fr-FR" dirty="0"/>
                        <a:t>Volontaires sains (25)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18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</a:t>
                      </a:r>
                      <a:r>
                        <a:rPr lang="fr-FR" baseline="0" dirty="0"/>
                        <a:t>(1)</a:t>
                      </a:r>
                      <a:endParaRPr lang="fr-FR" dirty="0"/>
                    </a:p>
                  </a:txBody>
                  <a:tcPr marL="44355" marR="44355"/>
                </a:tc>
                <a:extLst>
                  <a:ext uri="{0D108BD9-81ED-4DB2-BD59-A6C34878D82A}">
                    <a16:rowId xmlns:a16="http://schemas.microsoft.com/office/drawing/2014/main" val="2124523659"/>
                  </a:ext>
                </a:extLst>
              </a:tr>
              <a:tr h="666243">
                <a:tc>
                  <a:txBody>
                    <a:bodyPr/>
                    <a:lstStyle/>
                    <a:p>
                      <a:r>
                        <a:rPr lang="fr-FR" dirty="0"/>
                        <a:t>Patientes avec hormonothérapie (25)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 (2)</a:t>
                      </a:r>
                    </a:p>
                  </a:txBody>
                  <a:tcPr marL="44355" marR="44355"/>
                </a:tc>
                <a:extLst>
                  <a:ext uri="{0D108BD9-81ED-4DB2-BD59-A6C34878D82A}">
                    <a16:rowId xmlns:a16="http://schemas.microsoft.com/office/drawing/2014/main" val="3552457939"/>
                  </a:ext>
                </a:extLst>
              </a:tr>
              <a:tr h="666243">
                <a:tc>
                  <a:txBody>
                    <a:bodyPr/>
                    <a:lstStyle/>
                    <a:p>
                      <a:r>
                        <a:rPr lang="fr-FR" dirty="0"/>
                        <a:t>Patientes sans hormonothérapie (25)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 marL="44355" marR="44355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 marL="44355" marR="44355"/>
                </a:tc>
                <a:extLst>
                  <a:ext uri="{0D108BD9-81ED-4DB2-BD59-A6C34878D82A}">
                    <a16:rowId xmlns:a16="http://schemas.microsoft.com/office/drawing/2014/main" val="233612228"/>
                  </a:ext>
                </a:extLst>
              </a:tr>
            </a:tbl>
          </a:graphicData>
        </a:graphic>
      </p:graphicFrame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1629916" y="4199487"/>
            <a:ext cx="9143538" cy="1872208"/>
          </a:xfrm>
        </p:spPr>
        <p:txBody>
          <a:bodyPr>
            <a:normAutofit/>
          </a:bodyPr>
          <a:lstStyle/>
          <a:p>
            <a:r>
              <a:rPr lang="fr-FR" dirty="0"/>
              <a:t>Retour positif des participantes </a:t>
            </a:r>
            <a:r>
              <a:rPr lang="fr-FR" sz="2000" dirty="0"/>
              <a:t>(bilan neuropsychologique et parler de leur vécu/ressenti)</a:t>
            </a:r>
          </a:p>
          <a:p>
            <a:r>
              <a:rPr lang="fr-FR" dirty="0"/>
              <a:t>Deux patientes traitées par hormonothérapie exclues à cause de vertiges causés par la réalité virtuelle</a:t>
            </a: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587377188"/>
              </p:ext>
            </p:extLst>
          </p:nvPr>
        </p:nvGraphicFramePr>
        <p:xfrm>
          <a:off x="59106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15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l’évaluation du sommeil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Méthodes d’évaluation subjective:</a:t>
            </a:r>
          </a:p>
          <a:p>
            <a:pPr lvl="1"/>
            <a:r>
              <a:rPr lang="fr-FR" dirty="0"/>
              <a:t>Agenda du sommeil</a:t>
            </a:r>
          </a:p>
          <a:p>
            <a:pPr lvl="1"/>
            <a:r>
              <a:rPr lang="fr-FR" dirty="0"/>
              <a:t>Questionnaires (PSQI, ISI, etc.)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b="45226"/>
          <a:stretch/>
        </p:blipFill>
        <p:spPr>
          <a:xfrm>
            <a:off x="7030516" y="2420888"/>
            <a:ext cx="4427986" cy="3742261"/>
          </a:xfrm>
          <a:prstGeom prst="rect">
            <a:avLst/>
          </a:prstGeom>
          <a:ln w="285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e 11"/>
          <p:cNvGrpSpPr/>
          <p:nvPr/>
        </p:nvGrpSpPr>
        <p:grpSpPr>
          <a:xfrm>
            <a:off x="1813633" y="3212976"/>
            <a:ext cx="4094156" cy="3035424"/>
            <a:chOff x="1813633" y="3212976"/>
            <a:chExt cx="4094156" cy="3035424"/>
          </a:xfrm>
        </p:grpSpPr>
        <p:grpSp>
          <p:nvGrpSpPr>
            <p:cNvPr id="10" name="Groupe 9"/>
            <p:cNvGrpSpPr/>
            <p:nvPr/>
          </p:nvGrpSpPr>
          <p:grpSpPr>
            <a:xfrm>
              <a:off x="1813633" y="3311758"/>
              <a:ext cx="4094156" cy="2936642"/>
              <a:chOff x="1813633" y="3311758"/>
              <a:chExt cx="4094156" cy="2936642"/>
            </a:xfrm>
          </p:grpSpPr>
          <p:pic>
            <p:nvPicPr>
              <p:cNvPr id="8" name="Image 7"/>
              <p:cNvPicPr>
                <a:picLocks noChangeAspect="1"/>
              </p:cNvPicPr>
              <p:nvPr/>
            </p:nvPicPr>
            <p:blipFill rotWithShape="1">
              <a:blip r:embed="rId4"/>
              <a:srcRect t="37407" b="15116"/>
              <a:stretch/>
            </p:blipFill>
            <p:spPr>
              <a:xfrm>
                <a:off x="1813633" y="4221088"/>
                <a:ext cx="4094156" cy="2027312"/>
              </a:xfrm>
              <a:prstGeom prst="rect">
                <a:avLst/>
              </a:prstGeom>
            </p:spPr>
          </p:pic>
          <p:pic>
            <p:nvPicPr>
              <p:cNvPr id="9" name="Image 8"/>
              <p:cNvPicPr>
                <a:picLocks noChangeAspect="1"/>
              </p:cNvPicPr>
              <p:nvPr/>
            </p:nvPicPr>
            <p:blipFill rotWithShape="1">
              <a:blip r:embed="rId4"/>
              <a:srcRect b="77296"/>
              <a:stretch/>
            </p:blipFill>
            <p:spPr>
              <a:xfrm>
                <a:off x="1917948" y="3311758"/>
                <a:ext cx="3840141" cy="909330"/>
              </a:xfrm>
              <a:prstGeom prst="rect">
                <a:avLst/>
              </a:prstGeom>
            </p:spPr>
          </p:pic>
        </p:grpSp>
        <p:sp>
          <p:nvSpPr>
            <p:cNvPr id="11" name="Rectangle 10"/>
            <p:cNvSpPr/>
            <p:nvPr/>
          </p:nvSpPr>
          <p:spPr>
            <a:xfrm>
              <a:off x="1813633" y="3212976"/>
              <a:ext cx="3944456" cy="3035424"/>
            </a:xfrm>
            <a:prstGeom prst="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100871788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945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l’évaluation du sommeil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Méthodes d’évaluation subjective :</a:t>
            </a:r>
          </a:p>
          <a:p>
            <a:pPr lvl="1"/>
            <a:r>
              <a:rPr lang="fr-FR" dirty="0"/>
              <a:t>Agenda du sommeil</a:t>
            </a:r>
          </a:p>
          <a:p>
            <a:pPr lvl="1"/>
            <a:r>
              <a:rPr lang="fr-FR" dirty="0"/>
              <a:t>Questionnaires (PSQI, ISI, etc.)</a:t>
            </a:r>
          </a:p>
          <a:p>
            <a:r>
              <a:rPr lang="fr-FR" dirty="0"/>
              <a:t>Méthodes d’évaluation objective : </a:t>
            </a:r>
          </a:p>
          <a:p>
            <a:pPr lvl="1"/>
            <a:r>
              <a:rPr lang="fr-FR" dirty="0" err="1"/>
              <a:t>Actimètre</a:t>
            </a:r>
            <a:endParaRPr lang="fr-FR" dirty="0"/>
          </a:p>
          <a:p>
            <a:pPr lvl="1"/>
            <a:r>
              <a:rPr lang="fr-FR" dirty="0"/>
              <a:t>Polysomnographie (PSG)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5297048" y="3979402"/>
            <a:ext cx="2586285" cy="1890704"/>
            <a:chOff x="4458062" y="4491147"/>
            <a:chExt cx="2586285" cy="1890704"/>
          </a:xfrm>
        </p:grpSpPr>
        <p:sp>
          <p:nvSpPr>
            <p:cNvPr id="4" name="ZoneTexte 3"/>
            <p:cNvSpPr txBox="1"/>
            <p:nvPr/>
          </p:nvSpPr>
          <p:spPr>
            <a:xfrm>
              <a:off x="4458062" y="6043297"/>
              <a:ext cx="25862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Motionwatch</a:t>
              </a:r>
              <a:r>
                <a:rPr lang="fr-FR" sz="1600" dirty="0">
                  <a:solidFill>
                    <a:schemeClr val="accent1">
                      <a:lumMod val="75000"/>
                    </a:schemeClr>
                  </a:solidFill>
                </a:rPr>
                <a:t> 8 </a:t>
              </a:r>
              <a:r>
                <a:rPr lang="fr-FR" sz="1600" dirty="0" err="1">
                  <a:solidFill>
                    <a:schemeClr val="accent1">
                      <a:lumMod val="75000"/>
                    </a:schemeClr>
                  </a:solidFill>
                </a:rPr>
                <a:t>CamNtech</a:t>
              </a:r>
              <a:endParaRPr lang="fr-FR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7644" y="4491147"/>
              <a:ext cx="1297848" cy="14712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7" name="Groupe 6"/>
          <p:cNvGrpSpPr/>
          <p:nvPr/>
        </p:nvGrpSpPr>
        <p:grpSpPr>
          <a:xfrm>
            <a:off x="8928472" y="1083588"/>
            <a:ext cx="2232248" cy="4533534"/>
            <a:chOff x="9118748" y="1464394"/>
            <a:chExt cx="2232248" cy="453353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18748" y="1464394"/>
              <a:ext cx="2232248" cy="453353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Rectangle 8"/>
            <p:cNvSpPr/>
            <p:nvPr/>
          </p:nvSpPr>
          <p:spPr>
            <a:xfrm>
              <a:off x="9910836" y="2060848"/>
              <a:ext cx="576064" cy="14401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8470676" y="5688756"/>
            <a:ext cx="341240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dirty="0">
                <a:solidFill>
                  <a:srgbClr val="79861A"/>
                </a:solidFill>
              </a:rPr>
              <a:t>Photo </a:t>
            </a:r>
            <a:r>
              <a:rPr lang="fr-FR" sz="1600" dirty="0">
                <a:solidFill>
                  <a:schemeClr val="accent1">
                    <a:lumMod val="75000"/>
                  </a:schemeClr>
                </a:solidFill>
              </a:rPr>
              <a:t>d’une</a:t>
            </a:r>
            <a:r>
              <a:rPr lang="fr-FR" sz="1600" dirty="0">
                <a:solidFill>
                  <a:srgbClr val="79861A"/>
                </a:solidFill>
              </a:rPr>
              <a:t> participante avec PSG</a:t>
            </a:r>
          </a:p>
        </p:txBody>
      </p:sp>
      <p:graphicFrame>
        <p:nvGraphicFramePr>
          <p:cNvPr id="16" name="Diagramme 15"/>
          <p:cNvGraphicFramePr/>
          <p:nvPr>
            <p:extLst>
              <p:ext uri="{D42A27DB-BD31-4B8C-83A1-F6EECF244321}">
                <p14:modId xmlns:p14="http://schemas.microsoft.com/office/powerpoint/2010/main" val="1845261130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0005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l’évaluation du sommeil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Méthodes d’évaluation subjective :</a:t>
            </a:r>
          </a:p>
          <a:p>
            <a:pPr lvl="1"/>
            <a:r>
              <a:rPr lang="fr-FR" dirty="0"/>
              <a:t>Agenda du sommeil</a:t>
            </a:r>
          </a:p>
          <a:p>
            <a:pPr lvl="1"/>
            <a:r>
              <a:rPr lang="fr-FR" dirty="0"/>
              <a:t>Questionnaires (PSQI, ISI, etc.)</a:t>
            </a:r>
          </a:p>
          <a:p>
            <a:r>
              <a:rPr lang="fr-FR" dirty="0"/>
              <a:t>Méthodes d’évaluation objective : </a:t>
            </a:r>
          </a:p>
          <a:p>
            <a:pPr lvl="1"/>
            <a:r>
              <a:rPr lang="fr-FR" dirty="0" err="1"/>
              <a:t>Actimètre</a:t>
            </a:r>
            <a:endParaRPr lang="fr-FR" dirty="0"/>
          </a:p>
          <a:p>
            <a:pPr lvl="1"/>
            <a:r>
              <a:rPr lang="fr-FR" dirty="0"/>
              <a:t>Polysomnographie (PSG)</a:t>
            </a:r>
          </a:p>
          <a:p>
            <a:r>
              <a:rPr lang="fr-FR" dirty="0"/>
              <a:t>Principaux paramètres évalués :</a:t>
            </a:r>
          </a:p>
          <a:p>
            <a:pPr lvl="1"/>
            <a:r>
              <a:rPr lang="fr-FR" dirty="0"/>
              <a:t>Temps total de sommeil (TST)</a:t>
            </a:r>
          </a:p>
          <a:p>
            <a:pPr lvl="1"/>
            <a:r>
              <a:rPr lang="fr-FR" dirty="0"/>
              <a:t>Efficacité du sommeil (SE)</a:t>
            </a:r>
          </a:p>
          <a:p>
            <a:pPr lvl="1"/>
            <a:r>
              <a:rPr lang="fr-FR" dirty="0"/>
              <a:t>Durée d’éveil après endormissement (WASO)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845261130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994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l’évaluation du sommeil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polysomnographie (PSG)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000" dirty="0" err="1">
                <a:sym typeface="Wingdings" panose="05000000000000000000" pitchFamily="2" charset="2"/>
              </a:rPr>
              <a:t>Goldstandard</a:t>
            </a:r>
            <a:r>
              <a:rPr lang="fr-FR" sz="2000" dirty="0">
                <a:sym typeface="Wingdings" panose="05000000000000000000" pitchFamily="2" charset="2"/>
              </a:rPr>
              <a:t> de l’évaluation du sommeil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Évaluation de la macro- et microstructure du sommeil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038931" y="4869161"/>
            <a:ext cx="4392488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fr-FR" sz="1600" dirty="0"/>
              <a:t>Hypnogramme d’une participante</a:t>
            </a:r>
          </a:p>
          <a:p>
            <a:pPr>
              <a:lnSpc>
                <a:spcPct val="90000"/>
              </a:lnSpc>
            </a:pPr>
            <a:endParaRPr lang="fr-FR" sz="2400" dirty="0"/>
          </a:p>
        </p:txBody>
      </p:sp>
      <p:pic>
        <p:nvPicPr>
          <p:cNvPr id="11" name="Espace réservé du contenu 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60" b="26540"/>
          <a:stretch/>
        </p:blipFill>
        <p:spPr>
          <a:xfrm>
            <a:off x="7102524" y="3374581"/>
            <a:ext cx="3780008" cy="242519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787864" y="5794337"/>
            <a:ext cx="4392488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fr-FR" sz="1600" dirty="0"/>
              <a:t>Signal EEG d’une participante</a:t>
            </a:r>
          </a:p>
          <a:p>
            <a:pPr>
              <a:lnSpc>
                <a:spcPct val="90000"/>
              </a:lnSpc>
            </a:pPr>
            <a:endParaRPr lang="fr-FR" sz="24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t="78350" b="3380"/>
          <a:stretch/>
        </p:blipFill>
        <p:spPr>
          <a:xfrm>
            <a:off x="189756" y="3861049"/>
            <a:ext cx="6467475" cy="1008112"/>
          </a:xfrm>
          <a:prstGeom prst="rect">
            <a:avLst/>
          </a:prstGeom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1845261130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3682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les paramètres de macrostructure du sommeil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sz="half" idx="1"/>
          </p:nvPr>
        </p:nvSpPr>
        <p:spPr>
          <a:xfrm>
            <a:off x="1522413" y="1904999"/>
            <a:ext cx="4435564" cy="636699"/>
          </a:xfrm>
        </p:spPr>
        <p:txBody>
          <a:bodyPr/>
          <a:lstStyle/>
          <a:p>
            <a:r>
              <a:rPr lang="fr-FR" dirty="0"/>
              <a:t>Stades de sommeil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621804" y="2231143"/>
            <a:ext cx="8689588" cy="3880590"/>
            <a:chOff x="1976826" y="2071272"/>
            <a:chExt cx="8689588" cy="388059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/>
            <a:srcRect l="6347"/>
            <a:stretch/>
          </p:blipFill>
          <p:spPr>
            <a:xfrm>
              <a:off x="4726260" y="2071272"/>
              <a:ext cx="5940154" cy="2963416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1976826" y="2773911"/>
              <a:ext cx="2742289" cy="2195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4900">
                <a:lnSpc>
                  <a:spcPts val="2800"/>
                </a:lnSpc>
              </a:pPr>
              <a:r>
                <a:rPr lang="fr-FR" sz="2000" dirty="0">
                  <a:solidFill>
                    <a:srgbClr val="79861A"/>
                  </a:solidFill>
                </a:rPr>
                <a:t>Sommeil paradoxal</a:t>
              </a:r>
            </a:p>
            <a:p>
              <a:pPr marL="54900">
                <a:lnSpc>
                  <a:spcPts val="2800"/>
                </a:lnSpc>
              </a:pPr>
              <a:r>
                <a:rPr lang="fr-FR" sz="2000" dirty="0">
                  <a:solidFill>
                    <a:schemeClr val="accent2"/>
                  </a:solidFill>
                </a:rPr>
                <a:t>Endormissement</a:t>
              </a:r>
            </a:p>
            <a:p>
              <a:pPr marL="54900">
                <a:lnSpc>
                  <a:spcPts val="2800"/>
                </a:lnSpc>
              </a:pPr>
              <a:r>
                <a:rPr lang="fr-FR" sz="2000" dirty="0">
                  <a:solidFill>
                    <a:schemeClr val="accent2"/>
                  </a:solidFill>
                </a:rPr>
                <a:t>Sommeil lent léger</a:t>
              </a:r>
            </a:p>
            <a:p>
              <a:pPr marL="54900">
                <a:lnSpc>
                  <a:spcPts val="2800"/>
                </a:lnSpc>
              </a:pPr>
              <a:r>
                <a:rPr lang="fr-FR" sz="2000" dirty="0">
                  <a:solidFill>
                    <a:schemeClr val="accent2"/>
                  </a:solidFill>
                </a:rPr>
                <a:t>Sommeil lent profond</a:t>
              </a:r>
            </a:p>
            <a:p>
              <a:pPr marL="342900" indent="-342900">
                <a:lnSpc>
                  <a:spcPts val="2600"/>
                </a:lnSpc>
                <a:buFontTx/>
                <a:buChar char="-"/>
              </a:pPr>
              <a:endParaRPr lang="fr-FR" sz="2000" dirty="0">
                <a:solidFill>
                  <a:srgbClr val="A43B1A"/>
                </a:solidFill>
              </a:endParaRPr>
            </a:p>
            <a:p>
              <a:pPr marL="342900" indent="-342900">
                <a:lnSpc>
                  <a:spcPts val="2600"/>
                </a:lnSpc>
                <a:buFontTx/>
                <a:buChar char="-"/>
              </a:pPr>
              <a:endParaRPr lang="fr-FR" sz="2000" dirty="0">
                <a:solidFill>
                  <a:srgbClr val="A43B1A"/>
                </a:solidFill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5298810" y="5034688"/>
              <a:ext cx="4392488" cy="917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 algn="ctr"/>
              <a:r>
                <a:rPr lang="fr-FR" sz="1600" dirty="0"/>
                <a:t>Hypnogramme</a:t>
              </a:r>
            </a:p>
            <a:p>
              <a:pPr lvl="1" algn="ctr"/>
              <a:r>
                <a:rPr lang="fr-FR" sz="1600" dirty="0"/>
                <a:t>Figure 1 issue de </a:t>
              </a:r>
              <a:r>
                <a:rPr lang="fr-FR" sz="1600" dirty="0" err="1"/>
                <a:t>Rasch</a:t>
              </a:r>
              <a:r>
                <a:rPr lang="fr-FR" sz="1600" dirty="0"/>
                <a:t> et Born 2013</a:t>
              </a:r>
            </a:p>
            <a:p>
              <a:pPr>
                <a:lnSpc>
                  <a:spcPct val="90000"/>
                </a:lnSpc>
              </a:pPr>
              <a:endParaRPr lang="fr-FR" sz="2400" dirty="0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4366220" y="2996952"/>
              <a:ext cx="1440160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078188" y="3356992"/>
              <a:ext cx="934347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366220" y="3717032"/>
              <a:ext cx="792088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4726260" y="4077072"/>
              <a:ext cx="572550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1845261130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7491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Sommeil et mémoire chez le sujet sain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11" y="2240490"/>
            <a:ext cx="6342719" cy="2963416"/>
          </a:xfrm>
          <a:prstGeom prst="rect">
            <a:avLst/>
          </a:prstGeom>
        </p:spPr>
      </p:pic>
      <p:sp>
        <p:nvSpPr>
          <p:cNvPr id="5" name="Légende encadrée 1 4"/>
          <p:cNvSpPr/>
          <p:nvPr/>
        </p:nvSpPr>
        <p:spPr>
          <a:xfrm rot="10800000" flipV="1">
            <a:off x="257754" y="2224089"/>
            <a:ext cx="2448272" cy="1800200"/>
          </a:xfrm>
          <a:prstGeom prst="borderCallout1">
            <a:avLst>
              <a:gd name="adj1" fmla="val 18750"/>
              <a:gd name="adj2" fmla="val -8333"/>
              <a:gd name="adj3" fmla="val 104168"/>
              <a:gd name="adj4" fmla="val -466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endParaRPr lang="fr-FR" b="1" dirty="0" smtClean="0"/>
          </a:p>
          <a:p>
            <a:pPr algn="ctr"/>
            <a:r>
              <a:rPr lang="fr-FR" b="1" dirty="0" smtClean="0"/>
              <a:t>Sommeil </a:t>
            </a:r>
            <a:r>
              <a:rPr lang="fr-FR" b="1" dirty="0"/>
              <a:t>lent profond</a:t>
            </a:r>
          </a:p>
          <a:p>
            <a:pPr algn="ctr"/>
            <a:r>
              <a:rPr lang="fr-FR" dirty="0"/>
              <a:t>Mémoire </a:t>
            </a:r>
            <a:r>
              <a:rPr lang="fr-FR" dirty="0" smtClean="0"/>
              <a:t>déclarative</a:t>
            </a:r>
          </a:p>
          <a:p>
            <a:pPr algn="ctr"/>
            <a:endParaRPr lang="fr-FR" dirty="0"/>
          </a:p>
          <a:p>
            <a:pPr algn="r"/>
            <a:r>
              <a:rPr lang="fr-FR" sz="1400" dirty="0" err="1" smtClean="0"/>
              <a:t>Rauchs</a:t>
            </a:r>
            <a:r>
              <a:rPr lang="fr-FR" sz="1400" dirty="0" smtClean="0"/>
              <a:t> et al., 2013 </a:t>
            </a:r>
          </a:p>
        </p:txBody>
      </p:sp>
      <p:sp>
        <p:nvSpPr>
          <p:cNvPr id="7" name="Légende encadrée 1 6"/>
          <p:cNvSpPr/>
          <p:nvPr/>
        </p:nvSpPr>
        <p:spPr>
          <a:xfrm>
            <a:off x="9489318" y="2206131"/>
            <a:ext cx="2520280" cy="1944216"/>
          </a:xfrm>
          <a:prstGeom prst="borderCallout1">
            <a:avLst>
              <a:gd name="adj1" fmla="val 18750"/>
              <a:gd name="adj2" fmla="val -8333"/>
              <a:gd name="adj3" fmla="val 35018"/>
              <a:gd name="adj4" fmla="val -659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/>
          </a:p>
          <a:p>
            <a:pPr algn="ctr"/>
            <a:r>
              <a:rPr lang="fr-FR" b="1" dirty="0" smtClean="0"/>
              <a:t>Sommeil </a:t>
            </a:r>
            <a:r>
              <a:rPr lang="fr-FR" b="1" dirty="0"/>
              <a:t>paradoxal</a:t>
            </a:r>
          </a:p>
          <a:p>
            <a:pPr algn="ctr"/>
            <a:r>
              <a:rPr lang="fr-FR" dirty="0"/>
              <a:t>Mémoire procédurale / </a:t>
            </a:r>
            <a:r>
              <a:rPr lang="fr-FR" dirty="0" smtClean="0"/>
              <a:t>émotions</a:t>
            </a:r>
          </a:p>
          <a:p>
            <a:pPr algn="ctr"/>
            <a:endParaRPr lang="fr-FR" dirty="0" smtClean="0"/>
          </a:p>
          <a:p>
            <a:pPr algn="r"/>
            <a:r>
              <a:rPr lang="fr-FR" sz="1400" dirty="0" err="1" smtClean="0"/>
              <a:t>Murkar</a:t>
            </a:r>
            <a:r>
              <a:rPr lang="fr-FR" sz="1400" dirty="0" smtClean="0"/>
              <a:t> et De Koninck 2018</a:t>
            </a:r>
            <a:endParaRPr lang="fr-FR" sz="1400" dirty="0"/>
          </a:p>
        </p:txBody>
      </p:sp>
      <p:sp>
        <p:nvSpPr>
          <p:cNvPr id="3" name="ZoneTexte 2"/>
          <p:cNvSpPr txBox="1"/>
          <p:nvPr/>
        </p:nvSpPr>
        <p:spPr>
          <a:xfrm>
            <a:off x="981844" y="5373216"/>
            <a:ext cx="3377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Dual </a:t>
            </a:r>
            <a:r>
              <a:rPr lang="fr-FR" sz="2000" dirty="0" err="1"/>
              <a:t>process</a:t>
            </a:r>
            <a:r>
              <a:rPr lang="fr-FR" sz="2000" dirty="0"/>
              <a:t> </a:t>
            </a:r>
            <a:r>
              <a:rPr lang="fr-FR" sz="2000" dirty="0" err="1"/>
              <a:t>hypothesis</a:t>
            </a:r>
            <a:endParaRPr lang="fr-FR" sz="2000" dirty="0"/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fr-FR" sz="2000" dirty="0" err="1"/>
              <a:t>Sequential</a:t>
            </a:r>
            <a:r>
              <a:rPr lang="fr-FR" sz="2000" dirty="0"/>
              <a:t> </a:t>
            </a:r>
            <a:r>
              <a:rPr lang="fr-FR" sz="2000" dirty="0" err="1"/>
              <a:t>hypothesis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6046886" y="5205141"/>
            <a:ext cx="32218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400" dirty="0"/>
              <a:t>Figure 1 issue de </a:t>
            </a:r>
            <a:r>
              <a:rPr lang="fr-FR" sz="1400" dirty="0" err="1"/>
              <a:t>Rasch</a:t>
            </a:r>
            <a:r>
              <a:rPr lang="fr-FR" sz="1400" dirty="0"/>
              <a:t> et Born 2013</a:t>
            </a:r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2082151993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ctangle 5"/>
          <p:cNvSpPr/>
          <p:nvPr/>
        </p:nvSpPr>
        <p:spPr>
          <a:xfrm>
            <a:off x="6435027" y="5850270"/>
            <a:ext cx="56674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/>
              <a:t>Revues : </a:t>
            </a:r>
            <a:r>
              <a:rPr lang="fr-FR" sz="1600" dirty="0" err="1" smtClean="0"/>
              <a:t>Diekelmann</a:t>
            </a:r>
            <a:r>
              <a:rPr lang="fr-FR" sz="1600" dirty="0" smtClean="0"/>
              <a:t> </a:t>
            </a:r>
            <a:r>
              <a:rPr lang="fr-FR" sz="1600" dirty="0"/>
              <a:t>et Born </a:t>
            </a:r>
            <a:r>
              <a:rPr lang="fr-FR" sz="1600" dirty="0" smtClean="0"/>
              <a:t>2010, </a:t>
            </a:r>
            <a:r>
              <a:rPr lang="fr-FR" sz="1600" dirty="0" err="1" smtClean="0"/>
              <a:t>Rachs</a:t>
            </a:r>
            <a:r>
              <a:rPr lang="fr-FR" sz="1600" dirty="0" smtClean="0"/>
              <a:t> et Born 2013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1075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sur les paramètres de microstructure du sommeil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 r="35599" b="53234"/>
          <a:stretch/>
        </p:blipFill>
        <p:spPr>
          <a:xfrm>
            <a:off x="1001162" y="1945853"/>
            <a:ext cx="4296387" cy="1455728"/>
          </a:xfrm>
        </p:spPr>
      </p:pic>
      <p:sp>
        <p:nvSpPr>
          <p:cNvPr id="27" name="Espace réservé du contenu 26"/>
          <p:cNvSpPr>
            <a:spLocks noGrp="1"/>
          </p:cNvSpPr>
          <p:nvPr>
            <p:ph sz="half" idx="2"/>
          </p:nvPr>
        </p:nvSpPr>
        <p:spPr>
          <a:xfrm>
            <a:off x="7641262" y="2105162"/>
            <a:ext cx="4333197" cy="408892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Les ondes lentes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meilleure rétention de l’information</a:t>
            </a:r>
          </a:p>
          <a:p>
            <a:r>
              <a:rPr lang="fr-FR" dirty="0"/>
              <a:t>Les </a:t>
            </a:r>
            <a:r>
              <a:rPr lang="fr-FR" dirty="0" err="1"/>
              <a:t>spindles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réactivation des traces mnésiques</a:t>
            </a:r>
          </a:p>
          <a:p>
            <a:r>
              <a:rPr lang="fr-FR" dirty="0"/>
              <a:t>La synchronisation temporelle ondes lentes/</a:t>
            </a:r>
            <a:r>
              <a:rPr lang="fr-FR" dirty="0" err="1"/>
              <a:t>spindles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  consolidation </a:t>
            </a:r>
            <a:r>
              <a:rPr lang="fr-FR" dirty="0" smtClean="0"/>
              <a:t>mnésique</a:t>
            </a:r>
            <a:endParaRPr lang="fr-FR" dirty="0"/>
          </a:p>
          <a:p>
            <a:pPr marL="0" indent="0" algn="r">
              <a:buNone/>
            </a:pPr>
            <a:r>
              <a:rPr lang="fr-FR" sz="1600" dirty="0" err="1" smtClean="0"/>
              <a:t>Rauchs</a:t>
            </a:r>
            <a:r>
              <a:rPr lang="fr-FR" sz="1600" dirty="0" smtClean="0"/>
              <a:t> et al., 2008, </a:t>
            </a:r>
            <a:r>
              <a:rPr lang="fr-FR" sz="1600" dirty="0" err="1" smtClean="0"/>
              <a:t>Rauchs</a:t>
            </a:r>
            <a:r>
              <a:rPr lang="fr-FR" sz="1600" dirty="0" smtClean="0"/>
              <a:t> et al., 2013, </a:t>
            </a:r>
            <a:r>
              <a:rPr lang="fr-FR" sz="1600" dirty="0" err="1" smtClean="0"/>
              <a:t>Helfrich</a:t>
            </a:r>
            <a:r>
              <a:rPr lang="fr-FR" sz="1600" dirty="0" smtClean="0"/>
              <a:t> et al., 2017</a:t>
            </a:r>
            <a:endParaRPr lang="fr-FR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5878388" y="1587590"/>
            <a:ext cx="518311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dirty="0"/>
              <a:t>Ondes lentes </a:t>
            </a:r>
          </a:p>
        </p:txBody>
      </p:sp>
      <p:sp>
        <p:nvSpPr>
          <p:cNvPr id="3" name="Ellipse 2"/>
          <p:cNvSpPr/>
          <p:nvPr/>
        </p:nvSpPr>
        <p:spPr>
          <a:xfrm>
            <a:off x="3745148" y="2077359"/>
            <a:ext cx="1152128" cy="1224136"/>
          </a:xfrm>
          <a:prstGeom prst="ellipse">
            <a:avLst/>
          </a:prstGeom>
          <a:noFill/>
          <a:ln w="19050">
            <a:solidFill>
              <a:srgbClr val="79861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Espace réservé du contenu 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6" t="3500" r="38232" b="66559"/>
          <a:stretch/>
        </p:blipFill>
        <p:spPr>
          <a:xfrm>
            <a:off x="6058953" y="2124409"/>
            <a:ext cx="1323475" cy="1332000"/>
          </a:xfrm>
          <a:prstGeom prst="rect">
            <a:avLst/>
          </a:prstGeom>
          <a:ln w="12700">
            <a:solidFill>
              <a:srgbClr val="79861A"/>
            </a:solidFill>
          </a:ln>
        </p:spPr>
      </p:pic>
      <p:sp>
        <p:nvSpPr>
          <p:cNvPr id="10" name="ZoneTexte 9"/>
          <p:cNvSpPr txBox="1"/>
          <p:nvPr/>
        </p:nvSpPr>
        <p:spPr>
          <a:xfrm>
            <a:off x="740315" y="3625863"/>
            <a:ext cx="513807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/>
              <a:t>Signal EEG d’une participante durant le stade 3</a:t>
            </a:r>
          </a:p>
        </p:txBody>
      </p:sp>
      <p:pic>
        <p:nvPicPr>
          <p:cNvPr id="11" name="Espace réservé du contenu 3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1" r="54134" b="27619"/>
          <a:stretch/>
        </p:blipFill>
        <p:spPr>
          <a:xfrm>
            <a:off x="896721" y="4333198"/>
            <a:ext cx="4069406" cy="1369876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3138344" y="4314918"/>
            <a:ext cx="1036461" cy="136987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/>
          <a:srcRect t="6473"/>
          <a:stretch/>
        </p:blipFill>
        <p:spPr>
          <a:xfrm>
            <a:off x="6055906" y="4474620"/>
            <a:ext cx="1312658" cy="1332000"/>
          </a:xfrm>
          <a:prstGeom prst="rect">
            <a:avLst/>
          </a:prstGeom>
          <a:ln w="12700">
            <a:solidFill>
              <a:srgbClr val="79861A"/>
            </a:solidFill>
          </a:ln>
        </p:spPr>
      </p:pic>
      <p:cxnSp>
        <p:nvCxnSpPr>
          <p:cNvPr id="14" name="Connecteur droit avec flèche 13"/>
          <p:cNvCxnSpPr>
            <a:endCxn id="6" idx="1"/>
          </p:cNvCxnSpPr>
          <p:nvPr/>
        </p:nvCxnSpPr>
        <p:spPr>
          <a:xfrm>
            <a:off x="4897276" y="2694611"/>
            <a:ext cx="1161677" cy="95798"/>
          </a:xfrm>
          <a:prstGeom prst="straightConnector1">
            <a:avLst/>
          </a:prstGeom>
          <a:ln w="19050">
            <a:solidFill>
              <a:srgbClr val="7986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endCxn id="13" idx="1"/>
          </p:cNvCxnSpPr>
          <p:nvPr/>
        </p:nvCxnSpPr>
        <p:spPr>
          <a:xfrm flipV="1">
            <a:off x="4174805" y="5140620"/>
            <a:ext cx="1881101" cy="20274"/>
          </a:xfrm>
          <a:prstGeom prst="straightConnector1">
            <a:avLst/>
          </a:prstGeom>
          <a:ln w="19050">
            <a:solidFill>
              <a:srgbClr val="7986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22EDECF0-CA46-0A41-B282-E325134526AC}"/>
              </a:ext>
            </a:extLst>
          </p:cNvPr>
          <p:cNvSpPr txBox="1"/>
          <p:nvPr/>
        </p:nvSpPr>
        <p:spPr>
          <a:xfrm>
            <a:off x="5878388" y="3937257"/>
            <a:ext cx="439248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dirty="0" err="1"/>
              <a:t>Spindles</a:t>
            </a:r>
            <a:r>
              <a:rPr lang="fr-FR" sz="2400" dirty="0"/>
              <a:t>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02493" y="5774087"/>
            <a:ext cx="513807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dirty="0"/>
              <a:t>Signal EEG d’une participante durant le stade 2</a:t>
            </a:r>
          </a:p>
        </p:txBody>
      </p:sp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2082151993"/>
              </p:ext>
            </p:extLst>
          </p:nvPr>
        </p:nvGraphicFramePr>
        <p:xfrm>
          <a:off x="97614" y="329119"/>
          <a:ext cx="12071077" cy="28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851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ipedBorder_16x9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StripedBorder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StripedBorder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StripedBorder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F2F49A0-741E-4B97-BEBA-6B11B9CA89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bordure noire rayée (grand écran)</Template>
  <TotalTime>0</TotalTime>
  <Words>2554</Words>
  <Application>Microsoft Office PowerPoint</Application>
  <PresentationFormat>Personnalisé</PresentationFormat>
  <Paragraphs>594</Paragraphs>
  <Slides>27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Arial</vt:lpstr>
      <vt:lpstr>Cambria Math</vt:lpstr>
      <vt:lpstr>Euphemia</vt:lpstr>
      <vt:lpstr>Segoe UI Symbol</vt:lpstr>
      <vt:lpstr>Wingdings</vt:lpstr>
      <vt:lpstr>StripedBorder_16x9</vt:lpstr>
      <vt:lpstr>Sommeil et troubles cognitifs dans les cancers hors SNC :  Etat de l’art et présentation du protocole PROSOM-K</vt:lpstr>
      <vt:lpstr>Organisation de la présentation</vt:lpstr>
      <vt:lpstr>Rappels sur l’évaluation du sommeil</vt:lpstr>
      <vt:lpstr>Rappels sur l’évaluation du sommeil</vt:lpstr>
      <vt:lpstr>Rappels sur l’évaluation du sommeil</vt:lpstr>
      <vt:lpstr>Rappels sur l’évaluation du sommeil</vt:lpstr>
      <vt:lpstr>Rappels sur les paramètres de macrostructure du sommeil</vt:lpstr>
      <vt:lpstr>Sommeil et mémoire chez le sujet sain</vt:lpstr>
      <vt:lpstr>Rappels sur les paramètres de microstructure du sommeil</vt:lpstr>
      <vt:lpstr>Rappels sur les paramètres de microstructure du sommeil</vt:lpstr>
      <vt:lpstr>Etudes sur la qualité de sommeil dans les cancers hors SNC</vt:lpstr>
      <vt:lpstr>Sommeil dans les cancers hors SNC</vt:lpstr>
      <vt:lpstr>Sommeil dans les cancers hors SNC</vt:lpstr>
      <vt:lpstr>Sommeil dans les cancers hors SNC</vt:lpstr>
      <vt:lpstr>Sommeil dans les cancers hors SNC</vt:lpstr>
      <vt:lpstr>Sommeil dans les cancers hors SNC</vt:lpstr>
      <vt:lpstr>Liens cognition et sommeil dans les cancers non-CNS</vt:lpstr>
      <vt:lpstr>Liens cognition et sommeil dans les cancers non-CNS</vt:lpstr>
      <vt:lpstr>Intérêt d’étudier le sommeil dans les cancers hors SNC</vt:lpstr>
      <vt:lpstr>PROSOM-K Etude de l’influence du sommeil sur la mémoire prospective dans le cancer du sein</vt:lpstr>
      <vt:lpstr>Contexte scientifique</vt:lpstr>
      <vt:lpstr>Objectifs de PROSOM-K</vt:lpstr>
      <vt:lpstr>Matériels et méthodes</vt:lpstr>
      <vt:lpstr>Matériels et méthodes</vt:lpstr>
      <vt:lpstr>Matériels et méthodes</vt:lpstr>
      <vt:lpstr>Schéma du protocole PROSOM-K</vt:lpstr>
      <vt:lpstr>Etat des lieux de PROSOM-K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2018-11-14T10:56:19Z</dcterms:created>
  <dcterms:modified xsi:type="dcterms:W3CDTF">2018-12-13T14:07:34Z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TC028010989991</vt:lpwstr>
  </property>
</Properties>
</file>